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49"/>
  </p:notesMasterIdLst>
  <p:handoutMasterIdLst>
    <p:handoutMasterId r:id="rId50"/>
  </p:handoutMasterIdLst>
  <p:sldIdLst>
    <p:sldId id="277" r:id="rId2"/>
    <p:sldId id="260"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3" r:id="rId47"/>
    <p:sldId id="322" r:id="rId48"/>
  </p:sldIdLst>
  <p:sldSz cx="9144000" cy="6858000" type="screen4x3"/>
  <p:notesSz cx="6797675" cy="9926638"/>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6" autoAdjust="0"/>
    <p:restoredTop sz="94671" autoAdjust="0"/>
  </p:normalViewPr>
  <p:slideViewPr>
    <p:cSldViewPr showGuides="1">
      <p:cViewPr>
        <p:scale>
          <a:sx n="70" d="100"/>
          <a:sy n="70" d="100"/>
        </p:scale>
        <p:origin x="-1296" y="-72"/>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18245F51-A344-42B6-BAD3-70E3725EA3D6}" type="datetimeFigureOut">
              <a:rPr lang="ar-EG" smtClean="0"/>
              <a:t>30/03/1442</a:t>
            </a:fld>
            <a:endParaRPr lang="ar-EG"/>
          </a:p>
        </p:txBody>
      </p:sp>
      <p:sp>
        <p:nvSpPr>
          <p:cNvPr id="4" name="Footer Placeholder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FEF2A695-77AF-45CA-ACEE-29C0641ED557}" type="slidenum">
              <a:rPr lang="ar-EG" smtClean="0"/>
              <a:t>‹#›</a:t>
            </a:fld>
            <a:endParaRPr lang="ar-EG"/>
          </a:p>
        </p:txBody>
      </p:sp>
    </p:spTree>
    <p:extLst>
      <p:ext uri="{BB962C8B-B14F-4D97-AF65-F5344CB8AC3E}">
        <p14:creationId xmlns:p14="http://schemas.microsoft.com/office/powerpoint/2010/main" val="10721011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350C72DA-9A7E-4F7F-96E2-11F6F21B5D38}" type="datetimeFigureOut">
              <a:rPr lang="ar-EG" smtClean="0"/>
              <a:t>30/03/1442</a:t>
            </a:fld>
            <a:endParaRPr lang="ar-E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6B9DDF7B-7256-48FF-B612-76495E25C6FE}" type="slidenum">
              <a:rPr lang="ar-EG" smtClean="0"/>
              <a:t>‹#›</a:t>
            </a:fld>
            <a:endParaRPr lang="ar-EG"/>
          </a:p>
        </p:txBody>
      </p:sp>
    </p:spTree>
    <p:extLst>
      <p:ext uri="{BB962C8B-B14F-4D97-AF65-F5344CB8AC3E}">
        <p14:creationId xmlns:p14="http://schemas.microsoft.com/office/powerpoint/2010/main" val="489282312"/>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20" name="Footer Placeholder 19"/>
          <p:cNvSpPr>
            <a:spLocks noGrp="1"/>
          </p:cNvSpPr>
          <p:nvPr>
            <p:ph type="ftr" sz="quarter" idx="11"/>
          </p:nvPr>
        </p:nvSpPr>
        <p:spPr/>
        <p:txBody>
          <a:bodyPr/>
          <a:lstStyle>
            <a:extLst/>
          </a:lstStyle>
          <a:p>
            <a:endParaRPr lang="ar-EG"/>
          </a:p>
        </p:txBody>
      </p:sp>
      <p:sp>
        <p:nvSpPr>
          <p:cNvPr id="10" name="Slide Number Placeholder 9"/>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ar-E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08ABB1F-1ED2-4B9D-A3F8-9BEEE30300EB}" type="slidenum">
              <a:rPr lang="ar-EG" smtClean="0"/>
              <a:t>‹#›</a:t>
            </a:fld>
            <a:endParaRPr lang="ar-E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microsoft.com/office/2007/relationships/hdphoto" Target="../media/hdphoto4.wdp"/></Relationships>
</file>

<file path=ppt/slides/_rels/slide11.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339" y="476672"/>
            <a:ext cx="7124328" cy="1512168"/>
          </a:xfrm>
        </p:spPr>
        <p:txBody>
          <a:bodyPr>
            <a:noAutofit/>
          </a:bodyPr>
          <a:lstStyle/>
          <a:p>
            <a:pPr marL="182880" indent="0" algn="ctr">
              <a:buNone/>
            </a:pPr>
            <a:r>
              <a:rPr lang="ar-EG" sz="5400" b="1" dirty="0" smtClean="0">
                <a:solidFill>
                  <a:srgbClr val="C00000"/>
                </a:solidFill>
                <a:effectLst>
                  <a:outerShdw blurRad="38100" dist="38100" dir="2700000" algn="tl">
                    <a:srgbClr val="000000">
                      <a:alpha val="43137"/>
                    </a:srgbClr>
                  </a:outerShdw>
                </a:effectLst>
                <a:cs typeface="Simple Bold Jut Out" pitchFamily="2" charset="-78"/>
              </a:rPr>
              <a:t>المحاضرة الثالثة</a:t>
            </a:r>
            <a:r>
              <a:rPr lang="ar-EG" sz="5400" b="1" u="sng" dirty="0" smtClean="0">
                <a:solidFill>
                  <a:srgbClr val="C00000"/>
                </a:solidFill>
                <a:effectLst>
                  <a:outerShdw blurRad="38100" dist="38100" dir="2700000" algn="tl">
                    <a:srgbClr val="000000">
                      <a:alpha val="43137"/>
                    </a:srgbClr>
                  </a:outerShdw>
                </a:effectLst>
                <a:cs typeface="Simple Bold Jut Out" pitchFamily="2" charset="-78"/>
              </a:rPr>
              <a:t/>
            </a:r>
            <a:br>
              <a:rPr lang="ar-EG" sz="5400" b="1" u="sng" dirty="0" smtClean="0">
                <a:solidFill>
                  <a:srgbClr val="C00000"/>
                </a:solidFill>
                <a:effectLst>
                  <a:outerShdw blurRad="38100" dist="38100" dir="2700000" algn="tl">
                    <a:srgbClr val="000000">
                      <a:alpha val="43137"/>
                    </a:srgbClr>
                  </a:outerShdw>
                </a:effectLst>
                <a:cs typeface="Simple Bold Jut Out" pitchFamily="2" charset="-78"/>
              </a:rPr>
            </a:br>
            <a:r>
              <a:rPr lang="ar-EG" sz="5400" b="1" u="sng" dirty="0" smtClean="0">
                <a:solidFill>
                  <a:srgbClr val="C00000"/>
                </a:solidFill>
                <a:effectLst>
                  <a:outerShdw blurRad="38100" dist="38100" dir="2700000" algn="tl">
                    <a:srgbClr val="000000">
                      <a:alpha val="43137"/>
                    </a:srgbClr>
                  </a:outerShdw>
                </a:effectLst>
                <a:cs typeface="Simple Bold Jut Out" pitchFamily="2" charset="-78"/>
              </a:rPr>
              <a:t>المواد الهندسية</a:t>
            </a:r>
            <a:endParaRPr lang="ar-EG" sz="5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4" name="Rectangle 3"/>
          <p:cNvSpPr/>
          <p:nvPr/>
        </p:nvSpPr>
        <p:spPr>
          <a:xfrm>
            <a:off x="1388302" y="1988840"/>
            <a:ext cx="7200799" cy="3831818"/>
          </a:xfrm>
          <a:prstGeom prst="rect">
            <a:avLst/>
          </a:prstGeom>
        </p:spPr>
        <p:txBody>
          <a:bodyPr wrap="square">
            <a:spAutoFit/>
          </a:bodyPr>
          <a:lstStyle/>
          <a:p>
            <a:pPr marL="182880" algn="ctr">
              <a:lnSpc>
                <a:spcPct val="150000"/>
              </a:lnSpc>
              <a:spcBef>
                <a:spcPct val="0"/>
              </a:spcBef>
            </a:pPr>
            <a:r>
              <a:rPr lang="ar-EG" sz="5400" b="1" dirty="0">
                <a:solidFill>
                  <a:srgbClr val="0070C0"/>
                </a:solidFill>
                <a:effectLst>
                  <a:outerShdw blurRad="38100" dist="38100" dir="2700000" algn="tl">
                    <a:srgbClr val="000000">
                      <a:alpha val="43137"/>
                    </a:srgbClr>
                  </a:outerShdw>
                </a:effectLst>
                <a:latin typeface="+mj-lt"/>
                <a:ea typeface="+mj-ea"/>
                <a:cs typeface="Simple Bold Jut Out" pitchFamily="2" charset="-78"/>
              </a:rPr>
              <a:t>لمقرر </a:t>
            </a:r>
            <a:r>
              <a:rPr lang="en-US" sz="5400" b="1" dirty="0" smtClean="0">
                <a:solidFill>
                  <a:srgbClr val="0070C0"/>
                </a:solidFill>
                <a:effectLst>
                  <a:outerShdw blurRad="38100" dist="38100" dir="2700000" algn="tl">
                    <a:srgbClr val="000000">
                      <a:alpha val="43137"/>
                    </a:srgbClr>
                  </a:outerShdw>
                </a:effectLst>
                <a:latin typeface="+mj-lt"/>
                <a:ea typeface="+mj-ea"/>
                <a:cs typeface="Simple Bold Jut Out" pitchFamily="2" charset="-78"/>
              </a:rPr>
              <a:t>/</a:t>
            </a:r>
            <a:r>
              <a:rPr lang="ar-EG" sz="5400" b="1" dirty="0" smtClean="0">
                <a:solidFill>
                  <a:srgbClr val="0070C0"/>
                </a:solidFill>
                <a:effectLst>
                  <a:outerShdw blurRad="38100" dist="38100" dir="2700000" algn="tl">
                    <a:srgbClr val="000000">
                      <a:alpha val="43137"/>
                    </a:srgbClr>
                  </a:outerShdw>
                </a:effectLst>
                <a:latin typeface="+mj-lt"/>
                <a:ea typeface="+mj-ea"/>
                <a:cs typeface="Simple Bold Jut Out" pitchFamily="2" charset="-78"/>
              </a:rPr>
              <a:t> تصميم </a:t>
            </a:r>
            <a:r>
              <a:rPr lang="ar-EG" sz="5400" b="1" dirty="0">
                <a:solidFill>
                  <a:srgbClr val="0070C0"/>
                </a:solidFill>
                <a:effectLst>
                  <a:outerShdw blurRad="38100" dist="38100" dir="2700000" algn="tl">
                    <a:srgbClr val="000000">
                      <a:alpha val="43137"/>
                    </a:srgbClr>
                  </a:outerShdw>
                </a:effectLst>
                <a:latin typeface="+mj-lt"/>
                <a:ea typeface="+mj-ea"/>
                <a:cs typeface="Simple Bold Jut Out" pitchFamily="2" charset="-78"/>
              </a:rPr>
              <a:t>آلات </a:t>
            </a:r>
            <a:r>
              <a:rPr lang="ar-EG" sz="5400" b="1" dirty="0" smtClean="0">
                <a:solidFill>
                  <a:srgbClr val="0070C0"/>
                </a:solidFill>
                <a:effectLst>
                  <a:outerShdw blurRad="38100" dist="38100" dir="2700000" algn="tl">
                    <a:srgbClr val="000000">
                      <a:alpha val="43137"/>
                    </a:srgbClr>
                  </a:outerShdw>
                </a:effectLst>
                <a:latin typeface="+mj-lt"/>
                <a:ea typeface="+mj-ea"/>
                <a:cs typeface="Simple Bold Jut Out" pitchFamily="2" charset="-78"/>
              </a:rPr>
              <a:t>زراعية</a:t>
            </a:r>
          </a:p>
          <a:p>
            <a:pPr marL="182880" algn="ctr">
              <a:lnSpc>
                <a:spcPct val="150000"/>
              </a:lnSpc>
              <a:spcBef>
                <a:spcPct val="0"/>
              </a:spcBef>
            </a:pPr>
            <a:r>
              <a:rPr lang="ar-EG" sz="5400" b="1" dirty="0" smtClean="0">
                <a:solidFill>
                  <a:srgbClr val="C00000"/>
                </a:solidFill>
                <a:effectLst>
                  <a:outerShdw blurRad="38100" dist="38100" dir="2700000" algn="tl">
                    <a:srgbClr val="000000">
                      <a:alpha val="43137"/>
                    </a:srgbClr>
                  </a:outerShdw>
                </a:effectLst>
                <a:latin typeface="+mj-lt"/>
                <a:ea typeface="+mj-ea"/>
                <a:cs typeface="Simple Bold Jut Out" pitchFamily="2" charset="-78"/>
              </a:rPr>
              <a:t>الفرقة الرابعة – هندسة زراعية </a:t>
            </a:r>
          </a:p>
          <a:p>
            <a:pPr marL="182880" algn="ctr">
              <a:lnSpc>
                <a:spcPct val="150000"/>
              </a:lnSpc>
              <a:spcBef>
                <a:spcPct val="0"/>
              </a:spcBef>
            </a:pPr>
            <a:r>
              <a:rPr lang="ar-EG" sz="5400" b="1" dirty="0" smtClean="0">
                <a:solidFill>
                  <a:srgbClr val="0070C0"/>
                </a:solidFill>
                <a:effectLst>
                  <a:outerShdw blurRad="38100" dist="38100" dir="2700000" algn="tl">
                    <a:srgbClr val="000000">
                      <a:alpha val="43137"/>
                    </a:srgbClr>
                  </a:outerShdw>
                </a:effectLst>
                <a:latin typeface="+mj-lt"/>
                <a:ea typeface="+mj-ea"/>
                <a:cs typeface="Simple Bold Jut Out" pitchFamily="2" charset="-78"/>
              </a:rPr>
              <a:t>العام الجامعي 2020</a:t>
            </a:r>
            <a:r>
              <a:rPr lang="en-US" sz="5400" b="1" dirty="0" smtClean="0">
                <a:solidFill>
                  <a:srgbClr val="0070C0"/>
                </a:solidFill>
                <a:effectLst>
                  <a:outerShdw blurRad="38100" dist="38100" dir="2700000" algn="tl">
                    <a:srgbClr val="000000">
                      <a:alpha val="43137"/>
                    </a:srgbClr>
                  </a:outerShdw>
                </a:effectLst>
                <a:latin typeface="+mj-lt"/>
                <a:ea typeface="+mj-ea"/>
                <a:cs typeface="Simple Bold Jut Out" pitchFamily="2" charset="-78"/>
              </a:rPr>
              <a:t>/</a:t>
            </a:r>
            <a:r>
              <a:rPr lang="ar-EG" sz="5400" b="1" dirty="0" smtClean="0">
                <a:solidFill>
                  <a:srgbClr val="0070C0"/>
                </a:solidFill>
                <a:effectLst>
                  <a:outerShdw blurRad="38100" dist="38100" dir="2700000" algn="tl">
                    <a:srgbClr val="000000">
                      <a:alpha val="43137"/>
                    </a:srgbClr>
                  </a:outerShdw>
                </a:effectLst>
                <a:latin typeface="+mj-lt"/>
                <a:ea typeface="+mj-ea"/>
                <a:cs typeface="Simple Bold Jut Out" pitchFamily="2" charset="-78"/>
              </a:rPr>
              <a:t> 2021م.</a:t>
            </a:r>
            <a:endParaRPr lang="en-US" sz="5400" b="1" dirty="0">
              <a:solidFill>
                <a:srgbClr val="0070C0"/>
              </a:solidFill>
              <a:effectLst>
                <a:outerShdw blurRad="38100" dist="38100" dir="2700000" algn="tl">
                  <a:srgbClr val="000000">
                    <a:alpha val="43137"/>
                  </a:srgbClr>
                </a:outerShdw>
              </a:effectLst>
              <a:latin typeface="+mj-lt"/>
              <a:ea typeface="+mj-ea"/>
              <a:cs typeface="Simple Bold Jut Out" pitchFamily="2" charset="-78"/>
            </a:endParaRPr>
          </a:p>
        </p:txBody>
      </p:sp>
    </p:spTree>
    <p:extLst>
      <p:ext uri="{BB962C8B-B14F-4D97-AF65-F5344CB8AC3E}">
        <p14:creationId xmlns:p14="http://schemas.microsoft.com/office/powerpoint/2010/main" val="4151845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نسبة الإستطالة</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pic>
        <p:nvPicPr>
          <p:cNvPr id="2049" name="Picture 28"/>
          <p:cNvPicPr>
            <a:picLocks noChangeAspect="1" noChangeArrowheads="1"/>
          </p:cNvPicPr>
          <p:nvPr/>
        </p:nvPicPr>
        <p:blipFill>
          <a:blip r:embed="rId2">
            <a:extLst>
              <a:ext uri="{28A0092B-C50C-407E-A947-70E740481C1C}">
                <a14:useLocalDpi xmlns:a14="http://schemas.microsoft.com/office/drawing/2010/main" val="0"/>
              </a:ext>
            </a:extLst>
          </a:blip>
          <a:srcRect l="6395" t="3717" r="3372"/>
          <a:stretch>
            <a:fillRect/>
          </a:stretch>
        </p:blipFill>
        <p:spPr bwMode="auto">
          <a:xfrm>
            <a:off x="1949207" y="1196752"/>
            <a:ext cx="5688631"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3095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EG" altLang="ar-EG"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1547664" y="4581128"/>
            <a:ext cx="6912768" cy="1440159"/>
          </a:xfrm>
          <a:prstGeom prst="rect">
            <a:avLst/>
          </a:prstGeom>
        </p:spPr>
      </p:pic>
    </p:spTree>
    <p:extLst>
      <p:ext uri="{BB962C8B-B14F-4D97-AF65-F5344CB8AC3E}">
        <p14:creationId xmlns:p14="http://schemas.microsoft.com/office/powerpoint/2010/main" val="3876979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نسبة التناقص في المساحة </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pic>
        <p:nvPicPr>
          <p:cNvPr id="8" name="Picture 7"/>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525079" y="1412776"/>
            <a:ext cx="6192688" cy="1520492"/>
          </a:xfrm>
          <a:prstGeom prst="rect">
            <a:avLst/>
          </a:prstGeom>
        </p:spPr>
      </p:pic>
      <p:sp>
        <p:nvSpPr>
          <p:cNvPr id="6" name="Rectangle 5"/>
          <p:cNvSpPr/>
          <p:nvPr/>
        </p:nvSpPr>
        <p:spPr>
          <a:xfrm>
            <a:off x="1341314" y="2933268"/>
            <a:ext cx="7128791" cy="2785378"/>
          </a:xfrm>
          <a:prstGeom prst="rect">
            <a:avLst/>
          </a:prstGeom>
        </p:spPr>
        <p:txBody>
          <a:bodyPr wrap="square">
            <a:spAutoFit/>
          </a:bodyPr>
          <a:lstStyle/>
          <a:p>
            <a:pPr algn="just">
              <a:lnSpc>
                <a:spcPct val="150000"/>
              </a:lnSpc>
            </a:pPr>
            <a:r>
              <a:rPr lang="ar-EG" sz="4000" b="1" dirty="0">
                <a:solidFill>
                  <a:srgbClr val="C00000"/>
                </a:solidFill>
                <a:effectLst>
                  <a:outerShdw blurRad="38100" dist="38100" dir="2700000" algn="tl">
                    <a:srgbClr val="000000">
                      <a:alpha val="43137"/>
                    </a:srgbClr>
                  </a:outerShdw>
                </a:effectLst>
                <a:latin typeface="+mj-lt"/>
                <a:ea typeface="+mj-ea"/>
                <a:cs typeface="Simple Bold Jut Out" pitchFamily="2" charset="-78"/>
              </a:rPr>
              <a:t>وتسخدم نسبة الإستطالة والتناقص في مساحة المقطع في التعبير عن خاصية القابلية للسحب </a:t>
            </a:r>
            <a:r>
              <a:rPr lang="ar-EG" sz="4000" b="1" dirty="0" smtClean="0">
                <a:solidFill>
                  <a:srgbClr val="C00000"/>
                </a:solidFill>
                <a:effectLst>
                  <a:outerShdw blurRad="38100" dist="38100" dir="2700000" algn="tl">
                    <a:srgbClr val="000000">
                      <a:alpha val="43137"/>
                    </a:srgbClr>
                  </a:outerShdw>
                </a:effectLst>
                <a:latin typeface="+mj-lt"/>
                <a:ea typeface="+mj-ea"/>
                <a:cs typeface="Simple Bold Jut Out" pitchFamily="2" charset="-78"/>
              </a:rPr>
              <a:t>للمواد </a:t>
            </a:r>
            <a:r>
              <a:rPr lang="ar-EG" sz="4000" b="1" dirty="0">
                <a:solidFill>
                  <a:srgbClr val="C00000"/>
                </a:solidFill>
                <a:effectLst>
                  <a:outerShdw blurRad="38100" dist="38100" dir="2700000" algn="tl">
                    <a:srgbClr val="000000">
                      <a:alpha val="43137"/>
                    </a:srgbClr>
                  </a:outerShdw>
                </a:effectLst>
                <a:latin typeface="+mj-lt"/>
                <a:ea typeface="+mj-ea"/>
                <a:cs typeface="Simple Bold Jut Out" pitchFamily="2" charset="-78"/>
              </a:rPr>
              <a:t>كما يستخدما أيضا كمؤشرات للحكم على جودة المواد الهندسية.</a:t>
            </a:r>
          </a:p>
        </p:txBody>
      </p:sp>
    </p:spTree>
    <p:extLst>
      <p:ext uri="{BB962C8B-B14F-4D97-AF65-F5344CB8AC3E}">
        <p14:creationId xmlns:p14="http://schemas.microsoft.com/office/powerpoint/2010/main" val="1655456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الخصائص الميكانيكية للمواد الهندسية</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484784"/>
            <a:ext cx="7200799" cy="4506939"/>
          </a:xfrm>
          <a:prstGeom prst="rect">
            <a:avLst/>
          </a:prstGeom>
        </p:spPr>
        <p:txBody>
          <a:bodyPr wrap="square">
            <a:spAutoFit/>
          </a:bodyPr>
          <a:lstStyle/>
          <a:p>
            <a:pPr algn="just">
              <a:lnSpc>
                <a:spcPct val="130000"/>
              </a:lnSpc>
            </a:pPr>
            <a:r>
              <a:rPr lang="ar-EG" sz="3200" b="1" dirty="0">
                <a:solidFill>
                  <a:srgbClr val="C00000"/>
                </a:solidFill>
                <a:effectLst>
                  <a:outerShdw blurRad="38100" dist="38100" dir="2700000" algn="tl">
                    <a:srgbClr val="000000">
                      <a:alpha val="43137"/>
                    </a:srgbClr>
                  </a:outerShdw>
                </a:effectLst>
              </a:rPr>
              <a:t>يتم توصيف المواد الهندسية تبعا لخصائصها الطبيعية والميكانيكية </a:t>
            </a:r>
            <a:r>
              <a:rPr lang="ar-EG" sz="3200" b="1" dirty="0" smtClean="0">
                <a:solidFill>
                  <a:srgbClr val="C00000"/>
                </a:solidFill>
                <a:effectLst>
                  <a:outerShdw blurRad="38100" dist="38100" dir="2700000" algn="tl">
                    <a:srgbClr val="000000">
                      <a:alpha val="43137"/>
                    </a:srgbClr>
                  </a:outerShdw>
                </a:effectLst>
              </a:rPr>
              <a:t>لذا </a:t>
            </a:r>
            <a:r>
              <a:rPr lang="ar-EG" sz="3200" b="1" dirty="0">
                <a:solidFill>
                  <a:srgbClr val="C00000"/>
                </a:solidFill>
                <a:effectLst>
                  <a:outerShdw blurRad="38100" dist="38100" dir="2700000" algn="tl">
                    <a:srgbClr val="000000">
                      <a:alpha val="43137"/>
                    </a:srgbClr>
                  </a:outerShdw>
                </a:effectLst>
              </a:rPr>
              <a:t>فالخصائص الميكانيكية للمواد تستخدم للتعبير عن سلوكها عندما تتعرض لحمل خارجي ويرجع سلوك المادة إلى حالتها من حيث المرونة او اللدونة ، </a:t>
            </a:r>
            <a:r>
              <a:rPr lang="ar-EG" sz="3200" b="1" dirty="0" smtClean="0">
                <a:solidFill>
                  <a:srgbClr val="C00000"/>
                </a:solidFill>
                <a:effectLst>
                  <a:outerShdw blurRad="38100" dist="38100" dir="2700000" algn="tl">
                    <a:srgbClr val="000000">
                      <a:alpha val="43137"/>
                    </a:srgbClr>
                  </a:outerShdw>
                </a:effectLst>
              </a:rPr>
              <a:t>لذا تعتبر الخصائص </a:t>
            </a:r>
            <a:r>
              <a:rPr lang="ar-EG" sz="3200" b="1" dirty="0">
                <a:solidFill>
                  <a:srgbClr val="C00000"/>
                </a:solidFill>
                <a:effectLst>
                  <a:outerShdw blurRad="38100" dist="38100" dir="2700000" algn="tl">
                    <a:srgbClr val="000000">
                      <a:alpha val="43137"/>
                    </a:srgbClr>
                  </a:outerShdw>
                </a:effectLst>
              </a:rPr>
              <a:t>الميكانيكية احد أهم المعايير المحددة لإختيار المواد التي تستخدم في تصنيع أجزاء الآلات. </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8831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المقاومة </a:t>
            </a:r>
            <a:r>
              <a:rPr lang="en-US" sz="3600" b="1" u="sng" dirty="0">
                <a:solidFill>
                  <a:srgbClr val="C00000"/>
                </a:solidFill>
                <a:effectLst>
                  <a:outerShdw blurRad="38100" dist="38100" dir="2700000" algn="tl">
                    <a:srgbClr val="000000">
                      <a:alpha val="43137"/>
                    </a:srgbClr>
                  </a:outerShdw>
                </a:effectLst>
                <a:cs typeface="Simple Bold Jut Out" pitchFamily="2" charset="-78"/>
              </a:rPr>
              <a:t>Strength</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484784"/>
            <a:ext cx="7200799" cy="4506939"/>
          </a:xfrm>
          <a:prstGeom prst="rect">
            <a:avLst/>
          </a:prstGeom>
        </p:spPr>
        <p:txBody>
          <a:bodyPr wrap="square">
            <a:spAutoFit/>
          </a:bodyPr>
          <a:lstStyle/>
          <a:p>
            <a:pPr algn="just">
              <a:lnSpc>
                <a:spcPct val="130000"/>
              </a:lnSpc>
            </a:pPr>
            <a:r>
              <a:rPr lang="ar-EG" sz="3200" b="1" dirty="0">
                <a:solidFill>
                  <a:srgbClr val="C00000"/>
                </a:solidFill>
                <a:effectLst>
                  <a:outerShdw blurRad="38100" dist="38100" dir="2700000" algn="tl">
                    <a:srgbClr val="000000">
                      <a:alpha val="43137"/>
                    </a:srgbClr>
                  </a:outerShdw>
                </a:effectLst>
              </a:rPr>
              <a:t>تعرف المقاومة بأنها مقدار تحمل المادة للقوى الخارجية المؤثرة عليها دون أن يحدث لها كسر. وتتعرض المواد لقوى خارجية مختلفة منها الشد أو الضغط أو القص وتسبب تلك القوى حدوث إجهادات بالمادة تبعا لنوعها ، أي انها يمكن أن تكون إجهادات شد او ضغط او قص. وتقاس المقاومة بكميات عددية مختلفة تبعا لنظام الوحدات المستخدم.</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1562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المرونة </a:t>
            </a:r>
            <a:r>
              <a:rPr lang="en-US" sz="3600" b="1" u="sng" dirty="0">
                <a:solidFill>
                  <a:srgbClr val="C00000"/>
                </a:solidFill>
                <a:effectLst>
                  <a:outerShdw blurRad="38100" dist="38100" dir="2700000" algn="tl">
                    <a:srgbClr val="000000">
                      <a:alpha val="43137"/>
                    </a:srgbClr>
                  </a:outerShdw>
                </a:effectLst>
                <a:cs typeface="Simple Bold Jut Out" pitchFamily="2" charset="-78"/>
              </a:rPr>
              <a:t>Elasticity</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4932056"/>
          </a:xfrm>
          <a:prstGeom prst="rect">
            <a:avLst/>
          </a:prstGeom>
        </p:spPr>
        <p:txBody>
          <a:bodyPr wrap="square">
            <a:spAutoFit/>
          </a:bodyPr>
          <a:lstStyle/>
          <a:p>
            <a:pPr algn="just">
              <a:lnSpc>
                <a:spcPct val="130000"/>
              </a:lnSpc>
            </a:pPr>
            <a:r>
              <a:rPr lang="ar-EG" sz="3200" b="1" dirty="0">
                <a:solidFill>
                  <a:srgbClr val="C00000"/>
                </a:solidFill>
                <a:effectLst>
                  <a:outerShdw blurRad="38100" dist="38100" dir="2700000" algn="tl">
                    <a:srgbClr val="000000">
                      <a:alpha val="43137"/>
                    </a:srgbClr>
                  </a:outerShdw>
                </a:effectLst>
              </a:rPr>
              <a:t>تعرف المرونة بأنها قدرة المادة على إستعادة شكلها وحجمها وأبعادها الأصلية بعد التأثير عليها بحمل خارجي والذي يسبب حدوث تشكل مرن </a:t>
            </a:r>
            <a:r>
              <a:rPr lang="en-US" sz="2400" b="1" dirty="0">
                <a:solidFill>
                  <a:srgbClr val="C00000"/>
                </a:solidFill>
                <a:effectLst>
                  <a:outerShdw blurRad="38100" dist="38100" dir="2700000" algn="tl">
                    <a:srgbClr val="000000">
                      <a:alpha val="43137"/>
                    </a:srgbClr>
                  </a:outerShdw>
                </a:effectLst>
              </a:rPr>
              <a:t>Elastic Deformation </a:t>
            </a:r>
            <a:r>
              <a:rPr lang="ar-EG" sz="2400" b="1" dirty="0" smtClean="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لها </a:t>
            </a:r>
            <a:r>
              <a:rPr lang="ar-EG" sz="3200" b="1" dirty="0">
                <a:solidFill>
                  <a:srgbClr val="C00000"/>
                </a:solidFill>
                <a:effectLst>
                  <a:outerShdw blurRad="38100" dist="38100" dir="2700000" algn="tl">
                    <a:srgbClr val="000000">
                      <a:alpha val="43137"/>
                    </a:srgbClr>
                  </a:outerShdw>
                </a:effectLst>
              </a:rPr>
              <a:t>وذلك  بعد إزالة الحمل. وتعتبر كل المواد الهندسية مرنة بشكل عام لكنها تختلف في درجة مرونتها ومن أكثر المواد الهندسية مرونة الحديد الصلب. وتقاس المرونة بمعامل المرونة </a:t>
            </a:r>
            <a:r>
              <a:rPr lang="en-US" sz="2000" b="1" dirty="0">
                <a:solidFill>
                  <a:srgbClr val="C00000"/>
                </a:solidFill>
                <a:effectLst>
                  <a:outerShdw blurRad="38100" dist="38100" dir="2700000" algn="tl">
                    <a:srgbClr val="000000">
                      <a:alpha val="43137"/>
                    </a:srgbClr>
                  </a:outerShdw>
                </a:effectLst>
              </a:rPr>
              <a:t>Modulus of </a:t>
            </a:r>
            <a:r>
              <a:rPr lang="en-US" sz="2000" b="1" dirty="0" smtClean="0">
                <a:solidFill>
                  <a:srgbClr val="C00000"/>
                </a:solidFill>
                <a:effectLst>
                  <a:outerShdw blurRad="38100" dist="38100" dir="2700000" algn="tl">
                    <a:srgbClr val="000000">
                      <a:alpha val="43137"/>
                    </a:srgbClr>
                  </a:outerShdw>
                </a:effectLst>
              </a:rPr>
              <a:t>Elasticity</a:t>
            </a:r>
            <a:endParaRPr lang="en-US" sz="2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4381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اللدونة </a:t>
            </a:r>
            <a:r>
              <a:rPr lang="en-US" sz="3600" b="1" u="sng" dirty="0">
                <a:solidFill>
                  <a:srgbClr val="C00000"/>
                </a:solidFill>
                <a:effectLst>
                  <a:outerShdw blurRad="38100" dist="38100" dir="2700000" algn="tl">
                    <a:srgbClr val="000000">
                      <a:alpha val="43137"/>
                    </a:srgbClr>
                  </a:outerShdw>
                </a:effectLst>
                <a:cs typeface="Simple Bold Jut Out" pitchFamily="2" charset="-78"/>
              </a:rPr>
              <a:t>Plasticity</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4524315"/>
          </a:xfrm>
          <a:prstGeom prst="rect">
            <a:avLst/>
          </a:prstGeom>
        </p:spPr>
        <p:txBody>
          <a:bodyPr wrap="square">
            <a:spAutoFit/>
          </a:bodyPr>
          <a:lstStyle/>
          <a:p>
            <a:pPr algn="just">
              <a:lnSpc>
                <a:spcPct val="180000"/>
              </a:lnSpc>
            </a:pPr>
            <a:r>
              <a:rPr lang="ar-EG" sz="3200" b="1" dirty="0">
                <a:solidFill>
                  <a:srgbClr val="C00000"/>
                </a:solidFill>
                <a:effectLst>
                  <a:outerShdw blurRad="38100" dist="38100" dir="2700000" algn="tl">
                    <a:srgbClr val="000000">
                      <a:alpha val="43137"/>
                    </a:srgbClr>
                  </a:outerShdw>
                </a:effectLst>
              </a:rPr>
              <a:t>هي قدرة المادة على احتفاظها بالتشكل الذي حدث لها من جراء التأثير عليها بحمل خارجي ويطلق على التشكل في هذه الحالة تشكل دائم </a:t>
            </a:r>
            <a:r>
              <a:rPr lang="en-US" sz="2400" b="1" dirty="0">
                <a:solidFill>
                  <a:srgbClr val="C00000"/>
                </a:solidFill>
                <a:effectLst>
                  <a:outerShdw blurRad="38100" dist="38100" dir="2700000" algn="tl">
                    <a:srgbClr val="000000">
                      <a:alpha val="43137"/>
                    </a:srgbClr>
                  </a:outerShdw>
                </a:effectLst>
              </a:rPr>
              <a:t>Permanent Deformation </a:t>
            </a:r>
            <a:r>
              <a:rPr lang="ar-EG" sz="2400" b="1" dirty="0" smtClean="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حيث </a:t>
            </a:r>
            <a:r>
              <a:rPr lang="ar-EG" sz="3200" b="1" dirty="0">
                <a:solidFill>
                  <a:srgbClr val="C00000"/>
                </a:solidFill>
                <a:effectLst>
                  <a:outerShdw blurRad="38100" dist="38100" dir="2700000" algn="tl">
                    <a:srgbClr val="000000">
                      <a:alpha val="43137"/>
                    </a:srgbClr>
                  </a:outerShdw>
                </a:effectLst>
              </a:rPr>
              <a:t>يظل التشكل له أثر على أجزاء المادة حتى بعد إزالة الحمل.</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082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الصلابة </a:t>
            </a:r>
            <a:r>
              <a:rPr lang="en-US" sz="3600" b="1" u="sng" dirty="0">
                <a:solidFill>
                  <a:srgbClr val="C00000"/>
                </a:solidFill>
                <a:effectLst>
                  <a:outerShdw blurRad="38100" dist="38100" dir="2700000" algn="tl">
                    <a:srgbClr val="000000">
                      <a:alpha val="43137"/>
                    </a:srgbClr>
                  </a:outerShdw>
                </a:effectLst>
                <a:cs typeface="Simple Bold Jut Out" pitchFamily="2" charset="-78"/>
              </a:rPr>
              <a:t>Stiffness or Rigidity</a:t>
            </a:r>
            <a:endParaRPr lang="ar-EG" sz="36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484784"/>
            <a:ext cx="7200799" cy="4524315"/>
          </a:xfrm>
          <a:prstGeom prst="rect">
            <a:avLst/>
          </a:prstGeom>
        </p:spPr>
        <p:txBody>
          <a:bodyPr wrap="square">
            <a:spAutoFit/>
          </a:bodyPr>
          <a:lstStyle/>
          <a:p>
            <a:pPr algn="just">
              <a:lnSpc>
                <a:spcPct val="150000"/>
              </a:lnSpc>
            </a:pPr>
            <a:r>
              <a:rPr lang="ar-EG" sz="3200" b="1" dirty="0">
                <a:solidFill>
                  <a:srgbClr val="C00000"/>
                </a:solidFill>
                <a:effectLst>
                  <a:outerShdw blurRad="38100" dist="38100" dir="2700000" algn="tl">
                    <a:srgbClr val="000000">
                      <a:alpha val="43137"/>
                    </a:srgbClr>
                  </a:outerShdw>
                </a:effectLst>
              </a:rPr>
              <a:t>هي قدرة المادة على مقاومة التشكل عند تعرضها لحمل خارجي وحيث أن كل المواد يحدث بها تشكل عندما يتم التأثير عليها بأحمال خارجية فإنه يتم إستخدام معامل المرونة كمقياس للصلابة. </a:t>
            </a:r>
            <a:r>
              <a:rPr lang="ar-EG" sz="3200" b="1" dirty="0" smtClean="0">
                <a:solidFill>
                  <a:srgbClr val="C00000"/>
                </a:solidFill>
                <a:effectLst>
                  <a:outerShdw blurRad="38100" dist="38100" dir="2700000" algn="tl">
                    <a:srgbClr val="000000">
                      <a:alpha val="43137"/>
                    </a:srgbClr>
                  </a:outerShdw>
                </a:effectLst>
              </a:rPr>
              <a:t>الصلب </a:t>
            </a:r>
            <a:r>
              <a:rPr lang="ar-EG" sz="3200" b="1" dirty="0">
                <a:solidFill>
                  <a:srgbClr val="C00000"/>
                </a:solidFill>
                <a:effectLst>
                  <a:outerShdw blurRad="38100" dist="38100" dir="2700000" algn="tl">
                    <a:srgbClr val="000000">
                      <a:alpha val="43137"/>
                    </a:srgbClr>
                  </a:outerShdw>
                </a:effectLst>
              </a:rPr>
              <a:t>أكثر صلابة من الألومنيوم. والصلابة هي أحد أهم الإعتبارات التصميمية لأعمدة نقل القدرة للآلات.</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8658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الرجوعية </a:t>
            </a:r>
            <a:r>
              <a:rPr lang="en-US" sz="3600" b="1" u="sng" dirty="0">
                <a:solidFill>
                  <a:srgbClr val="C00000"/>
                </a:solidFill>
                <a:effectLst>
                  <a:outerShdw blurRad="38100" dist="38100" dir="2700000" algn="tl">
                    <a:srgbClr val="000000">
                      <a:alpha val="43137"/>
                    </a:srgbClr>
                  </a:outerShdw>
                </a:effectLst>
                <a:cs typeface="Simple Bold Jut Out" pitchFamily="2" charset="-78"/>
              </a:rPr>
              <a:t>Resilience</a:t>
            </a:r>
            <a:endParaRPr lang="ar-EG" sz="36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484784"/>
            <a:ext cx="7200799" cy="4524315"/>
          </a:xfrm>
          <a:prstGeom prst="rect">
            <a:avLst/>
          </a:prstGeom>
        </p:spPr>
        <p:txBody>
          <a:bodyPr wrap="square">
            <a:spAutoFit/>
          </a:bodyPr>
          <a:lstStyle/>
          <a:p>
            <a:pPr algn="just">
              <a:lnSpc>
                <a:spcPct val="150000"/>
              </a:lnSpc>
            </a:pPr>
            <a:r>
              <a:rPr lang="ar-EG" sz="3200" b="1" dirty="0">
                <a:solidFill>
                  <a:srgbClr val="C00000"/>
                </a:solidFill>
                <a:effectLst>
                  <a:outerShdw blurRad="38100" dist="38100" dir="2700000" algn="tl">
                    <a:srgbClr val="000000">
                      <a:alpha val="43137"/>
                    </a:srgbClr>
                  </a:outerShdw>
                </a:effectLst>
              </a:rPr>
              <a:t>هي قدرة المادة على إمتصاص الطاقة عندما يحدث بها تشكل مرن نتيجة تعرضها لحمل خارجي وأيضا قدرتها على تحرير الطاقة عندما يتم إزالة الحمل. والرجوعية هي أحد المعايير التصميمة في حالة تصميم اليايات الميكانيكية. وتقاس الرجوعية </a:t>
            </a:r>
            <a:r>
              <a:rPr lang="ar-EG" sz="3200" b="1" dirty="0" smtClean="0">
                <a:solidFill>
                  <a:srgbClr val="C00000"/>
                </a:solidFill>
                <a:effectLst>
                  <a:outerShdw blurRad="38100" dist="38100" dir="2700000" algn="tl">
                    <a:srgbClr val="000000">
                      <a:alpha val="43137"/>
                    </a:srgbClr>
                  </a:outerShdw>
                </a:effectLst>
              </a:rPr>
              <a:t>بمعامل </a:t>
            </a:r>
            <a:r>
              <a:rPr lang="ar-EG" sz="3200" b="1" dirty="0">
                <a:solidFill>
                  <a:srgbClr val="C00000"/>
                </a:solidFill>
                <a:effectLst>
                  <a:outerShdw blurRad="38100" dist="38100" dir="2700000" algn="tl">
                    <a:srgbClr val="000000">
                      <a:alpha val="43137"/>
                    </a:srgbClr>
                  </a:outerShdw>
                </a:effectLst>
              </a:rPr>
              <a:t>معامل </a:t>
            </a:r>
            <a:r>
              <a:rPr lang="ar-EG" sz="3200" b="1" dirty="0" smtClean="0">
                <a:solidFill>
                  <a:srgbClr val="C00000"/>
                </a:solidFill>
                <a:effectLst>
                  <a:outerShdw blurRad="38100" dist="38100" dir="2700000" algn="tl">
                    <a:srgbClr val="000000">
                      <a:alpha val="43137"/>
                    </a:srgbClr>
                  </a:outerShdw>
                </a:effectLst>
              </a:rPr>
              <a:t>الرجوعية </a:t>
            </a:r>
            <a:r>
              <a:rPr lang="en-US" sz="2400" b="1" dirty="0" smtClean="0">
                <a:solidFill>
                  <a:srgbClr val="C00000"/>
                </a:solidFill>
                <a:effectLst>
                  <a:outerShdw blurRad="38100" dist="38100" dir="2700000" algn="tl">
                    <a:srgbClr val="000000">
                      <a:alpha val="43137"/>
                    </a:srgbClr>
                  </a:outerShdw>
                </a:effectLst>
              </a:rPr>
              <a:t>Modulus </a:t>
            </a:r>
            <a:r>
              <a:rPr lang="en-US" sz="2400" b="1" dirty="0">
                <a:solidFill>
                  <a:srgbClr val="C00000"/>
                </a:solidFill>
                <a:effectLst>
                  <a:outerShdw blurRad="38100" dist="38100" dir="2700000" algn="tl">
                    <a:srgbClr val="000000">
                      <a:alpha val="43137"/>
                    </a:srgbClr>
                  </a:outerShdw>
                </a:effectLst>
              </a:rPr>
              <a:t>of </a:t>
            </a:r>
            <a:r>
              <a:rPr lang="en-US" sz="2400" b="1" dirty="0" smtClean="0">
                <a:solidFill>
                  <a:srgbClr val="C00000"/>
                </a:solidFill>
                <a:effectLst>
                  <a:outerShdw blurRad="38100" dist="38100" dir="2700000" algn="tl">
                    <a:srgbClr val="000000">
                      <a:alpha val="43137"/>
                    </a:srgbClr>
                  </a:outerShdw>
                </a:effectLst>
              </a:rPr>
              <a:t>Resilience</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9847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معامل الرجوعية </a:t>
            </a:r>
            <a:r>
              <a:rPr lang="en-US" sz="3600" b="1" u="sng" dirty="0">
                <a:solidFill>
                  <a:srgbClr val="C00000"/>
                </a:solidFill>
                <a:effectLst>
                  <a:outerShdw blurRad="38100" dist="38100" dir="2700000" algn="tl">
                    <a:srgbClr val="000000">
                      <a:alpha val="43137"/>
                    </a:srgbClr>
                  </a:outerShdw>
                </a:effectLst>
              </a:rPr>
              <a:t>Modulus </a:t>
            </a:r>
            <a:r>
              <a:rPr lang="en-US" sz="3100" b="1" u="sng" dirty="0" smtClean="0">
                <a:solidFill>
                  <a:srgbClr val="C00000"/>
                </a:solidFill>
                <a:effectLst>
                  <a:outerShdw blurRad="38100" dist="38100" dir="2700000" algn="tl">
                    <a:srgbClr val="000000">
                      <a:alpha val="43137"/>
                    </a:srgbClr>
                  </a:outerShdw>
                </a:effectLst>
                <a:cs typeface="Simple Bold Jut Out" pitchFamily="2" charset="-78"/>
              </a:rPr>
              <a:t>Resilience</a:t>
            </a:r>
            <a:endParaRPr lang="ar-EG" sz="36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484784"/>
            <a:ext cx="7200799" cy="4433073"/>
          </a:xfrm>
          <a:prstGeom prst="rect">
            <a:avLst/>
          </a:prstGeom>
        </p:spPr>
        <p:txBody>
          <a:bodyPr wrap="square">
            <a:spAutoFit/>
          </a:bodyPr>
          <a:lstStyle/>
          <a:p>
            <a:pPr algn="just">
              <a:lnSpc>
                <a:spcPct val="150000"/>
              </a:lnSpc>
            </a:pPr>
            <a:r>
              <a:rPr lang="ar-EG" sz="3200" b="1" dirty="0" smtClean="0">
                <a:solidFill>
                  <a:srgbClr val="C00000"/>
                </a:solidFill>
                <a:effectLst>
                  <a:outerShdw blurRad="38100" dist="38100" dir="2700000" algn="tl">
                    <a:srgbClr val="000000">
                      <a:alpha val="43137"/>
                    </a:srgbClr>
                  </a:outerShdw>
                </a:effectLst>
              </a:rPr>
              <a:t>عبارة </a:t>
            </a:r>
            <a:r>
              <a:rPr lang="ar-EG" sz="3200" b="1" dirty="0">
                <a:solidFill>
                  <a:srgbClr val="C00000"/>
                </a:solidFill>
                <a:effectLst>
                  <a:outerShdw blurRad="38100" dist="38100" dir="2700000" algn="tl">
                    <a:srgbClr val="000000">
                      <a:alpha val="43137"/>
                    </a:srgbClr>
                  </a:outerShdw>
                </a:effectLst>
              </a:rPr>
              <a:t>عن طاقة الإنفعال لوحدة الحجوم اللازمة لإحداث إجهاد لعينة في جهاز إختبار الشد حتى نقطة حد المرونة. ويمكن التعبير عن </a:t>
            </a:r>
            <a:r>
              <a:rPr lang="ar-EG" sz="3200" b="1" dirty="0" smtClean="0">
                <a:solidFill>
                  <a:srgbClr val="C00000"/>
                </a:solidFill>
                <a:effectLst>
                  <a:outerShdw blurRad="38100" dist="38100" dir="2700000" algn="tl">
                    <a:srgbClr val="000000">
                      <a:alpha val="43137"/>
                    </a:srgbClr>
                  </a:outerShdw>
                </a:effectLst>
              </a:rPr>
              <a:t>معامل الرجوعية </a:t>
            </a:r>
            <a:r>
              <a:rPr lang="ar-EG" sz="3200" b="1" dirty="0">
                <a:solidFill>
                  <a:srgbClr val="C00000"/>
                </a:solidFill>
                <a:effectLst>
                  <a:outerShdw blurRad="38100" dist="38100" dir="2700000" algn="tl">
                    <a:srgbClr val="000000">
                      <a:alpha val="43137"/>
                    </a:srgbClr>
                  </a:outerShdw>
                </a:effectLst>
              </a:rPr>
              <a:t>بيانيا بإستخدام منحنى العلاقة بين الإجهاد والإنفعال حيث تمثل </a:t>
            </a:r>
            <a:r>
              <a:rPr lang="ar-EG" sz="3200" b="1" dirty="0" smtClean="0">
                <a:solidFill>
                  <a:srgbClr val="C00000"/>
                </a:solidFill>
                <a:effectLst>
                  <a:outerShdw blurRad="38100" dist="38100" dir="2700000" algn="tl">
                    <a:srgbClr val="000000">
                      <a:alpha val="43137"/>
                    </a:srgbClr>
                  </a:outerShdw>
                </a:effectLst>
              </a:rPr>
              <a:t>المساحة </a:t>
            </a:r>
            <a:r>
              <a:rPr lang="ar-EG" sz="3200" b="1" dirty="0">
                <a:solidFill>
                  <a:srgbClr val="C00000"/>
                </a:solidFill>
                <a:effectLst>
                  <a:outerShdw blurRad="38100" dist="38100" dir="2700000" algn="tl">
                    <a:srgbClr val="000000">
                      <a:alpha val="43137"/>
                    </a:srgbClr>
                  </a:outerShdw>
                </a:effectLst>
              </a:rPr>
              <a:t>تحت المنحنى من نقطة الأصل إلى نقطة حد المرونة.</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9852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المتانة </a:t>
            </a:r>
            <a:r>
              <a:rPr lang="en-US" sz="3600" b="1" u="sng" dirty="0">
                <a:solidFill>
                  <a:srgbClr val="C00000"/>
                </a:solidFill>
                <a:effectLst>
                  <a:outerShdw blurRad="38100" dist="38100" dir="2700000" algn="tl">
                    <a:srgbClr val="000000">
                      <a:alpha val="43137"/>
                    </a:srgbClr>
                  </a:outerShdw>
                </a:effectLst>
                <a:cs typeface="Simple Bold Jut Out" pitchFamily="2" charset="-78"/>
              </a:rPr>
              <a:t>Toughness</a:t>
            </a:r>
            <a:endParaRPr lang="ar-EG" sz="16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5213735"/>
          </a:xfrm>
          <a:prstGeom prst="rect">
            <a:avLst/>
          </a:prstGeom>
        </p:spPr>
        <p:txBody>
          <a:bodyPr wrap="square">
            <a:spAutoFit/>
          </a:bodyPr>
          <a:lstStyle/>
          <a:p>
            <a:pPr algn="just">
              <a:lnSpc>
                <a:spcPct val="130000"/>
              </a:lnSpc>
            </a:pPr>
            <a:r>
              <a:rPr lang="ar-EG" sz="3200" b="1" dirty="0">
                <a:solidFill>
                  <a:srgbClr val="C00000"/>
                </a:solidFill>
                <a:effectLst>
                  <a:outerShdw blurRad="38100" dist="38100" dir="2700000" algn="tl">
                    <a:srgbClr val="000000">
                      <a:alpha val="43137"/>
                    </a:srgbClr>
                  </a:outerShdw>
                </a:effectLst>
              </a:rPr>
              <a:t>هي قابلية المادة لإمتصاص الطاقة قبل حدوث الإنهيار او الكسر أي انها عبارة عن الطاقة المسببة للإنهيار عن طريق الكسر. والمتانة من الخصائص الميكانيكية الهامة لأجزاء الآلات التي تتعرض لحمل صدم </a:t>
            </a:r>
            <a:r>
              <a:rPr lang="en-US" sz="2800" b="1" dirty="0">
                <a:solidFill>
                  <a:srgbClr val="C00000"/>
                </a:solidFill>
                <a:effectLst>
                  <a:outerShdw blurRad="38100" dist="38100" dir="2700000" algn="tl">
                    <a:srgbClr val="000000">
                      <a:alpha val="43137"/>
                    </a:srgbClr>
                  </a:outerShdw>
                </a:effectLst>
              </a:rPr>
              <a:t>Impact </a:t>
            </a:r>
            <a:r>
              <a:rPr lang="en-US" sz="2800" b="1" dirty="0" smtClean="0">
                <a:solidFill>
                  <a:srgbClr val="C00000"/>
                </a:solidFill>
                <a:effectLst>
                  <a:outerShdw blurRad="38100" dist="38100" dir="2700000" algn="tl">
                    <a:srgbClr val="000000">
                      <a:alpha val="43137"/>
                    </a:srgbClr>
                  </a:outerShdw>
                </a:effectLst>
              </a:rPr>
              <a:t>Load</a:t>
            </a:r>
            <a:r>
              <a:rPr lang="en-US" sz="3200" b="1" dirty="0" smtClean="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 والمادة </a:t>
            </a:r>
            <a:r>
              <a:rPr lang="ar-EG" sz="3200" b="1" dirty="0">
                <a:solidFill>
                  <a:srgbClr val="C00000"/>
                </a:solidFill>
                <a:effectLst>
                  <a:outerShdw blurRad="38100" dist="38100" dir="2700000" algn="tl">
                    <a:srgbClr val="000000">
                      <a:alpha val="43137"/>
                    </a:srgbClr>
                  </a:outerShdw>
                </a:effectLst>
              </a:rPr>
              <a:t>المتينة هي المادة التي يمكن ثنيها أو لييها او إحداث إستطالة لأجزاءها قبل أن يحدث لها كسر. وتقاس المتانة بمعامل يطلق عليه معامل </a:t>
            </a:r>
            <a:r>
              <a:rPr lang="ar-EG" sz="3200" b="1" dirty="0" smtClean="0">
                <a:solidFill>
                  <a:srgbClr val="C00000"/>
                </a:solidFill>
                <a:effectLst>
                  <a:outerShdw blurRad="38100" dist="38100" dir="2700000" algn="tl">
                    <a:srgbClr val="000000">
                      <a:alpha val="43137"/>
                    </a:srgbClr>
                  </a:outerShdw>
                </a:effectLst>
              </a:rPr>
              <a:t>المتانة.</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9511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indent="0" algn="ctr">
              <a:buNone/>
            </a:pP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منحنيات(الإجهاد – الإنفعال)</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403648" y="1340768"/>
            <a:ext cx="7200799" cy="4801314"/>
          </a:xfrm>
          <a:prstGeom prst="rect">
            <a:avLst/>
          </a:prstGeom>
        </p:spPr>
        <p:txBody>
          <a:bodyPr wrap="square">
            <a:spAutoFit/>
          </a:bodyPr>
          <a:lstStyle/>
          <a:p>
            <a:pPr algn="just">
              <a:lnSpc>
                <a:spcPct val="150000"/>
              </a:lnSpc>
            </a:pPr>
            <a:r>
              <a:rPr lang="ar-EG" sz="3400" b="1" dirty="0">
                <a:solidFill>
                  <a:srgbClr val="C00000"/>
                </a:solidFill>
                <a:effectLst>
                  <a:outerShdw blurRad="38100" dist="38100" dir="2700000" algn="tl">
                    <a:srgbClr val="000000">
                      <a:alpha val="43137"/>
                    </a:srgbClr>
                  </a:outerShdw>
                </a:effectLst>
              </a:rPr>
              <a:t>إن المعلومات المتعلقة بسلوك المواد وإستخداماتها في التطبيقات الهندسية يتم الحصول عليها عند إجراء إختبار الشد لتلك المواد ورسم العلاقة بين الإجهاد والإنفعال. لذا فإن إختبار الشد يعد واحدا من أهم الإختبارات وأبسطها الذي يمكن عن طريقه تقدير العديد من العوامل المتعلقة بخصائص </a:t>
            </a:r>
            <a:r>
              <a:rPr lang="ar-EG" sz="3400" b="1" dirty="0" smtClean="0">
                <a:solidFill>
                  <a:srgbClr val="C00000"/>
                </a:solidFill>
                <a:effectLst>
                  <a:outerShdw blurRad="38100" dist="38100" dir="2700000" algn="tl">
                    <a:srgbClr val="000000">
                      <a:alpha val="43137"/>
                    </a:srgbClr>
                  </a:outerShdw>
                </a:effectLst>
              </a:rPr>
              <a:t>المواد.</a:t>
            </a:r>
            <a:endParaRPr lang="en-US" sz="3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391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معامل المتانة </a:t>
            </a:r>
            <a:r>
              <a:rPr lang="en-US" sz="3600" b="1" u="sng" dirty="0">
                <a:solidFill>
                  <a:srgbClr val="C00000"/>
                </a:solidFill>
                <a:effectLst>
                  <a:outerShdw blurRad="38100" dist="38100" dir="2700000" algn="tl">
                    <a:srgbClr val="000000">
                      <a:alpha val="43137"/>
                    </a:srgbClr>
                  </a:outerShdw>
                </a:effectLst>
              </a:rPr>
              <a:t>Modulus of </a:t>
            </a:r>
            <a:r>
              <a:rPr lang="en-US" sz="3600" b="1" u="sng" dirty="0" smtClean="0">
                <a:solidFill>
                  <a:srgbClr val="C00000"/>
                </a:solidFill>
                <a:effectLst>
                  <a:outerShdw blurRad="38100" dist="38100" dir="2700000" algn="tl">
                    <a:srgbClr val="000000">
                      <a:alpha val="43137"/>
                    </a:srgbClr>
                  </a:outerShdw>
                </a:effectLst>
                <a:cs typeface="Simple Bold Jut Out" pitchFamily="2" charset="-78"/>
              </a:rPr>
              <a:t>Toughness</a:t>
            </a:r>
            <a:endParaRPr lang="ar-EG" sz="16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5078313"/>
          </a:xfrm>
          <a:prstGeom prst="rect">
            <a:avLst/>
          </a:prstGeom>
        </p:spPr>
        <p:txBody>
          <a:bodyPr wrap="square">
            <a:spAutoFit/>
          </a:bodyPr>
          <a:lstStyle/>
          <a:p>
            <a:pPr algn="just">
              <a:lnSpc>
                <a:spcPct val="150000"/>
              </a:lnSpc>
            </a:pPr>
            <a:r>
              <a:rPr lang="ar-EG" sz="3200" b="1" dirty="0" smtClean="0">
                <a:solidFill>
                  <a:srgbClr val="C00000"/>
                </a:solidFill>
                <a:effectLst>
                  <a:outerShdw blurRad="38100" dist="38100" dir="2700000" algn="tl">
                    <a:srgbClr val="000000">
                      <a:alpha val="43137"/>
                    </a:srgbClr>
                  </a:outerShdw>
                </a:effectLst>
              </a:rPr>
              <a:t>يعرف بأنه مقدار </a:t>
            </a:r>
            <a:r>
              <a:rPr lang="ar-EG" sz="3200" b="1" dirty="0">
                <a:solidFill>
                  <a:srgbClr val="C00000"/>
                </a:solidFill>
                <a:effectLst>
                  <a:outerShdw blurRad="38100" dist="38100" dir="2700000" algn="tl">
                    <a:srgbClr val="000000">
                      <a:alpha val="43137"/>
                    </a:srgbClr>
                  </a:outerShdw>
                </a:effectLst>
              </a:rPr>
              <a:t>الشغل المبذول لإحداث كسر بالعينة. ويمكن التعبير </a:t>
            </a:r>
            <a:r>
              <a:rPr lang="ar-EG" sz="3200" b="1" dirty="0" smtClean="0">
                <a:solidFill>
                  <a:srgbClr val="C00000"/>
                </a:solidFill>
                <a:effectLst>
                  <a:outerShdw blurRad="38100" dist="38100" dir="2700000" algn="tl">
                    <a:srgbClr val="000000">
                      <a:alpha val="43137"/>
                    </a:srgbClr>
                  </a:outerShdw>
                </a:effectLst>
              </a:rPr>
              <a:t>عنه بيانيا </a:t>
            </a:r>
            <a:r>
              <a:rPr lang="ar-EG" sz="3200" b="1" dirty="0">
                <a:solidFill>
                  <a:srgbClr val="C00000"/>
                </a:solidFill>
                <a:effectLst>
                  <a:outerShdw blurRad="38100" dist="38100" dir="2700000" algn="tl">
                    <a:srgbClr val="000000">
                      <a:alpha val="43137"/>
                    </a:srgbClr>
                  </a:outerShdw>
                </a:effectLst>
              </a:rPr>
              <a:t>باستخدام منحنى العلاقة بين الإجهاد والإنفعال حيث تمثل المتانة المساحة تحت المنحنى من نقطة الأصل إلى نقطة الكسر. وفي التطبيقات العملية تقاس المتانة للمواد عن طريق جهاز إختبار الصدم </a:t>
            </a:r>
            <a:r>
              <a:rPr lang="ar-EG" sz="3200" b="1" dirty="0" smtClean="0">
                <a:solidFill>
                  <a:srgbClr val="C00000"/>
                </a:solidFill>
                <a:effectLst>
                  <a:outerShdw blurRad="38100" dist="38100" dir="2700000" algn="tl">
                    <a:srgbClr val="000000">
                      <a:alpha val="43137"/>
                    </a:srgbClr>
                  </a:outerShdw>
                </a:effectLst>
              </a:rPr>
              <a:t>"</a:t>
            </a:r>
            <a:r>
              <a:rPr lang="en-US" sz="2400" b="1" dirty="0">
                <a:solidFill>
                  <a:srgbClr val="C00000"/>
                </a:solidFill>
                <a:effectLst>
                  <a:outerShdw blurRad="38100" dist="38100" dir="2700000" algn="tl">
                    <a:srgbClr val="000000">
                      <a:alpha val="43137"/>
                    </a:srgbClr>
                  </a:outerShdw>
                </a:effectLst>
              </a:rPr>
              <a:t>Izod and Charpy Impact testing Machines". </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3794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القابلية للطرق </a:t>
            </a:r>
            <a:r>
              <a:rPr lang="en-US" sz="3100" b="1" u="sng" dirty="0">
                <a:solidFill>
                  <a:srgbClr val="C00000"/>
                </a:solidFill>
                <a:effectLst>
                  <a:outerShdw blurRad="38100" dist="38100" dir="2700000" algn="tl">
                    <a:srgbClr val="000000">
                      <a:alpha val="43137"/>
                    </a:srgbClr>
                  </a:outerShdw>
                </a:effectLst>
                <a:cs typeface="Simple Bold Jut Out" pitchFamily="2" charset="-78"/>
              </a:rPr>
              <a:t>Malleability</a:t>
            </a:r>
            <a:endParaRPr lang="ar-EG" sz="16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4524315"/>
          </a:xfrm>
          <a:prstGeom prst="rect">
            <a:avLst/>
          </a:prstGeom>
        </p:spPr>
        <p:txBody>
          <a:bodyPr wrap="square">
            <a:spAutoFit/>
          </a:bodyPr>
          <a:lstStyle/>
          <a:p>
            <a:pPr algn="just">
              <a:lnSpc>
                <a:spcPct val="150000"/>
              </a:lnSpc>
            </a:pPr>
            <a:r>
              <a:rPr lang="ar-EG" sz="3200" b="1" dirty="0" smtClean="0">
                <a:solidFill>
                  <a:srgbClr val="C00000"/>
                </a:solidFill>
                <a:effectLst>
                  <a:outerShdw blurRad="38100" dist="38100" dir="2700000" algn="tl">
                    <a:srgbClr val="000000">
                      <a:alpha val="43137"/>
                    </a:srgbClr>
                  </a:outerShdw>
                </a:effectLst>
              </a:rPr>
              <a:t>هي </a:t>
            </a:r>
            <a:r>
              <a:rPr lang="ar-EG" sz="3200" b="1" dirty="0">
                <a:solidFill>
                  <a:srgbClr val="C00000"/>
                </a:solidFill>
                <a:effectLst>
                  <a:outerShdw blurRad="38100" dist="38100" dir="2700000" algn="tl">
                    <a:srgbClr val="000000">
                      <a:alpha val="43137"/>
                    </a:srgbClr>
                  </a:outerShdw>
                </a:effectLst>
              </a:rPr>
              <a:t>قابلية المادة لحدوث تشكل بها ووصول هذا التشكل إلى أقصى مدى له قبل حدوث تشققات </a:t>
            </a:r>
            <a:r>
              <a:rPr lang="en-US" sz="2400" b="1" dirty="0">
                <a:solidFill>
                  <a:srgbClr val="C00000"/>
                </a:solidFill>
                <a:effectLst>
                  <a:outerShdw blurRad="38100" dist="38100" dir="2700000" algn="tl">
                    <a:srgbClr val="000000">
                      <a:alpha val="43137"/>
                    </a:srgbClr>
                  </a:outerShdw>
                </a:effectLst>
              </a:rPr>
              <a:t>Cracks </a:t>
            </a:r>
            <a:r>
              <a:rPr lang="ar-EG" sz="2400" b="1" dirty="0" smtClean="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في </a:t>
            </a:r>
            <a:r>
              <a:rPr lang="ar-EG" sz="3200" b="1" dirty="0">
                <a:solidFill>
                  <a:srgbClr val="C00000"/>
                </a:solidFill>
                <a:effectLst>
                  <a:outerShdw blurRad="38100" dist="38100" dir="2700000" algn="tl">
                    <a:srgbClr val="000000">
                      <a:alpha val="43137"/>
                    </a:srgbClr>
                  </a:outerShdw>
                </a:effectLst>
              </a:rPr>
              <a:t>السطح الخارجي لجزيئات المادة وذلك عندما تتعرض لقوى ضغط. والمواد القابلة للطرق يتم تشكيلها من خلال العمليات التصنيعية </a:t>
            </a:r>
            <a:r>
              <a:rPr lang="ar-EG" sz="3200" b="1" dirty="0" smtClean="0">
                <a:solidFill>
                  <a:srgbClr val="C00000"/>
                </a:solidFill>
                <a:effectLst>
                  <a:outerShdw blurRad="38100" dist="38100" dir="2700000" algn="tl">
                    <a:srgbClr val="000000">
                      <a:alpha val="43137"/>
                    </a:srgbClr>
                  </a:outerShdw>
                </a:effectLst>
              </a:rPr>
              <a:t>مثل الدرفلة</a:t>
            </a:r>
            <a:r>
              <a:rPr lang="en-US" sz="3200" b="1" dirty="0" smtClean="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الحدادة</a:t>
            </a:r>
            <a:r>
              <a:rPr lang="en-US" sz="3200" b="1" dirty="0" smtClean="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البثق</a:t>
            </a:r>
            <a:r>
              <a:rPr lang="en-US" sz="3200" b="1" dirty="0" smtClean="0">
                <a:solidFill>
                  <a:srgbClr val="C00000"/>
                </a:solidFill>
                <a:effectLst>
                  <a:outerShdw blurRad="38100" dist="38100" dir="2700000" algn="tl">
                    <a:srgbClr val="000000">
                      <a:alpha val="43137"/>
                    </a:srgbClr>
                  </a:outerShdw>
                </a:effectLst>
              </a:rPr>
              <a:t>. </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0843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المطيلية </a:t>
            </a:r>
            <a:r>
              <a:rPr lang="en-US" sz="3100" b="1" u="sng" dirty="0">
                <a:solidFill>
                  <a:srgbClr val="C00000"/>
                </a:solidFill>
                <a:effectLst>
                  <a:outerShdw blurRad="38100" dist="38100" dir="2700000" algn="tl">
                    <a:srgbClr val="000000">
                      <a:alpha val="43137"/>
                    </a:srgbClr>
                  </a:outerShdw>
                </a:effectLst>
                <a:cs typeface="Simple Bold Jut Out" pitchFamily="2" charset="-78"/>
              </a:rPr>
              <a:t>Ductility</a:t>
            </a:r>
            <a:endParaRPr lang="ar-EG" sz="16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5262979"/>
          </a:xfrm>
          <a:prstGeom prst="rect">
            <a:avLst/>
          </a:prstGeom>
        </p:spPr>
        <p:txBody>
          <a:bodyPr wrap="square">
            <a:spAutoFit/>
          </a:bodyPr>
          <a:lstStyle/>
          <a:p>
            <a:pPr algn="just">
              <a:lnSpc>
                <a:spcPct val="150000"/>
              </a:lnSpc>
            </a:pPr>
            <a:r>
              <a:rPr lang="ar-EG" sz="3200" b="1" dirty="0" smtClean="0">
                <a:solidFill>
                  <a:srgbClr val="C00000"/>
                </a:solidFill>
                <a:effectLst>
                  <a:outerShdw blurRad="38100" dist="38100" dir="2700000" algn="tl">
                    <a:srgbClr val="000000">
                      <a:alpha val="43137"/>
                    </a:srgbClr>
                  </a:outerShdw>
                </a:effectLst>
              </a:rPr>
              <a:t>هي </a:t>
            </a:r>
            <a:r>
              <a:rPr lang="ar-EG" sz="3200" b="1" dirty="0">
                <a:solidFill>
                  <a:srgbClr val="C00000"/>
                </a:solidFill>
                <a:effectLst>
                  <a:outerShdw blurRad="38100" dist="38100" dir="2700000" algn="tl">
                    <a:srgbClr val="000000">
                      <a:alpha val="43137"/>
                    </a:srgbClr>
                  </a:outerShdw>
                </a:effectLst>
              </a:rPr>
              <a:t>قابلية المادة لحدوث تشكل بها ووصول هذا التشكل إلى أقصى مدى له قبل حدوث تشققات </a:t>
            </a:r>
            <a:r>
              <a:rPr lang="en-US" sz="2400" b="1" dirty="0">
                <a:solidFill>
                  <a:srgbClr val="C00000"/>
                </a:solidFill>
                <a:effectLst>
                  <a:outerShdw blurRad="38100" dist="38100" dir="2700000" algn="tl">
                    <a:srgbClr val="000000">
                      <a:alpha val="43137"/>
                    </a:srgbClr>
                  </a:outerShdw>
                </a:effectLst>
              </a:rPr>
              <a:t>Cracks </a:t>
            </a:r>
            <a:r>
              <a:rPr lang="ar-EG" sz="2400" b="1" dirty="0" smtClean="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في </a:t>
            </a:r>
            <a:r>
              <a:rPr lang="ar-EG" sz="3200" b="1" dirty="0">
                <a:solidFill>
                  <a:srgbClr val="C00000"/>
                </a:solidFill>
                <a:effectLst>
                  <a:outerShdw blurRad="38100" dist="38100" dir="2700000" algn="tl">
                    <a:srgbClr val="000000">
                      <a:alpha val="43137"/>
                    </a:srgbClr>
                  </a:outerShdw>
                </a:effectLst>
              </a:rPr>
              <a:t>السطح الخارجي لجزيئات المادة وذلك عندما تتعرض لقوى </a:t>
            </a:r>
            <a:r>
              <a:rPr lang="ar-EG" sz="3200" b="1" dirty="0" smtClean="0">
                <a:solidFill>
                  <a:srgbClr val="C00000"/>
                </a:solidFill>
                <a:effectLst>
                  <a:outerShdw blurRad="38100" dist="38100" dir="2700000" algn="tl">
                    <a:srgbClr val="000000">
                      <a:alpha val="43137"/>
                    </a:srgbClr>
                  </a:outerShdw>
                </a:effectLst>
              </a:rPr>
              <a:t>شد</a:t>
            </a:r>
            <a:r>
              <a:rPr lang="ar-EG" sz="3200" b="1" dirty="0">
                <a:solidFill>
                  <a:srgbClr val="C00000"/>
                </a:solidFill>
                <a:effectLst>
                  <a:outerShdw blurRad="38100" dist="38100" dir="2700000" algn="tl">
                    <a:srgbClr val="000000">
                      <a:alpha val="43137"/>
                    </a:srgbClr>
                  </a:outerShdw>
                </a:effectLst>
              </a:rPr>
              <a:t>. أي أن المطيلية هي عبارة عن الإنفعال الدائم الذي يصاحبه الكسر في إختبار الشد. والمواد المطيلة يتم تشكيلها من خلال العمليات التصنيعية </a:t>
            </a:r>
            <a:r>
              <a:rPr lang="ar-EG" sz="3200" b="1" dirty="0" smtClean="0">
                <a:solidFill>
                  <a:srgbClr val="C00000"/>
                </a:solidFill>
                <a:effectLst>
                  <a:outerShdw blurRad="38100" dist="38100" dir="2700000" algn="tl">
                    <a:srgbClr val="000000">
                      <a:alpha val="43137"/>
                    </a:srgbClr>
                  </a:outerShdw>
                </a:effectLst>
              </a:rPr>
              <a:t>مثل السحب والثني.</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0755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القصافة </a:t>
            </a:r>
            <a:r>
              <a:rPr lang="en-US" sz="3100" b="1" u="sng" dirty="0">
                <a:solidFill>
                  <a:srgbClr val="C00000"/>
                </a:solidFill>
                <a:effectLst>
                  <a:outerShdw blurRad="38100" dist="38100" dir="2700000" algn="tl">
                    <a:srgbClr val="000000">
                      <a:alpha val="43137"/>
                    </a:srgbClr>
                  </a:outerShdw>
                </a:effectLst>
                <a:cs typeface="Simple Bold Jut Out" pitchFamily="2" charset="-78"/>
              </a:rPr>
              <a:t>Brittleness</a:t>
            </a:r>
            <a:endParaRPr lang="ar-EG" sz="16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4433073"/>
          </a:xfrm>
          <a:prstGeom prst="rect">
            <a:avLst/>
          </a:prstGeom>
        </p:spPr>
        <p:txBody>
          <a:bodyPr wrap="square">
            <a:spAutoFit/>
          </a:bodyPr>
          <a:lstStyle/>
          <a:p>
            <a:pPr algn="just">
              <a:lnSpc>
                <a:spcPct val="150000"/>
              </a:lnSpc>
            </a:pPr>
            <a:r>
              <a:rPr lang="ar-EG" sz="3200" b="1" dirty="0">
                <a:solidFill>
                  <a:srgbClr val="C00000"/>
                </a:solidFill>
                <a:effectLst>
                  <a:outerShdw blurRad="38100" dist="38100" dir="2700000" algn="tl">
                    <a:srgbClr val="000000">
                      <a:alpha val="43137"/>
                    </a:srgbClr>
                  </a:outerShdw>
                </a:effectLst>
              </a:rPr>
              <a:t>هي خاصية تتميز بها المواد التي تمر بمرحلة التشكل اللدن بقدر لايذكر قبل حدوث الإنهيار لها ، أي أنها عكس المطيلية. والمواد القصيفة يحدث لها تشكل لدن محدود قبل حدوث الإنهيار في جهاز  إختبار الشد ويكون الإنهيار لتلك المواد فجائي وعن طريق </a:t>
            </a:r>
            <a:r>
              <a:rPr lang="ar-EG" sz="3200" b="1" dirty="0" smtClean="0">
                <a:solidFill>
                  <a:srgbClr val="C00000"/>
                </a:solidFill>
                <a:effectLst>
                  <a:outerShdw blurRad="38100" dist="38100" dir="2700000" algn="tl">
                    <a:srgbClr val="000000">
                      <a:alpha val="43137"/>
                    </a:srgbClr>
                  </a:outerShdw>
                </a:effectLst>
              </a:rPr>
              <a:t>الخضوع</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2597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الصلادة </a:t>
            </a:r>
            <a:r>
              <a:rPr lang="en-US" sz="3100" b="1" u="sng" dirty="0">
                <a:solidFill>
                  <a:srgbClr val="C00000"/>
                </a:solidFill>
                <a:effectLst>
                  <a:outerShdw blurRad="38100" dist="38100" dir="2700000" algn="tl">
                    <a:srgbClr val="000000">
                      <a:alpha val="43137"/>
                    </a:srgbClr>
                  </a:outerShdw>
                </a:effectLst>
                <a:cs typeface="Simple Bold Jut Out" pitchFamily="2" charset="-78"/>
              </a:rPr>
              <a:t>Hardness</a:t>
            </a:r>
            <a:endParaRPr lang="en-US" sz="60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5213735"/>
          </a:xfrm>
          <a:prstGeom prst="rect">
            <a:avLst/>
          </a:prstGeom>
        </p:spPr>
        <p:txBody>
          <a:bodyPr wrap="square">
            <a:spAutoFit/>
          </a:bodyPr>
          <a:lstStyle/>
          <a:p>
            <a:pPr algn="just">
              <a:lnSpc>
                <a:spcPct val="130000"/>
              </a:lnSpc>
            </a:pPr>
            <a:r>
              <a:rPr lang="ar-EG" sz="3200" b="1" dirty="0" smtClean="0">
                <a:solidFill>
                  <a:srgbClr val="C00000"/>
                </a:solidFill>
                <a:effectLst>
                  <a:outerShdw blurRad="38100" dist="38100" dir="2700000" algn="tl">
                    <a:srgbClr val="000000">
                      <a:alpha val="43137"/>
                    </a:srgbClr>
                  </a:outerShdw>
                </a:effectLst>
              </a:rPr>
              <a:t>هي </a:t>
            </a:r>
            <a:r>
              <a:rPr lang="ar-EG" sz="3200" b="1" dirty="0">
                <a:solidFill>
                  <a:srgbClr val="C00000"/>
                </a:solidFill>
                <a:effectLst>
                  <a:outerShdw blurRad="38100" dist="38100" dir="2700000" algn="tl">
                    <a:srgbClr val="000000">
                      <a:alpha val="43137"/>
                    </a:srgbClr>
                  </a:outerShdw>
                </a:effectLst>
              </a:rPr>
              <a:t>مقاومة المادة لحدوث إختراق او تشكل دائم في سطحها الخارجي أي المقاومة لحدوث أيا مما يلي الخدش </a:t>
            </a:r>
            <a:r>
              <a:rPr lang="en-US" sz="3200" b="1" dirty="0" smtClean="0">
                <a:solidFill>
                  <a:srgbClr val="C00000"/>
                </a:solidFill>
                <a:effectLst>
                  <a:outerShdw blurRad="38100" dist="38100" dir="2700000" algn="tl">
                    <a:srgbClr val="000000">
                      <a:alpha val="43137"/>
                    </a:srgbClr>
                  </a:outerShdw>
                </a:effectLst>
              </a:rPr>
              <a:t>H</a:t>
            </a:r>
            <a:r>
              <a:rPr lang="ar-EG" sz="3200" b="1" dirty="0" smtClean="0">
                <a:solidFill>
                  <a:srgbClr val="C00000"/>
                </a:solidFill>
                <a:effectLst>
                  <a:outerShdw blurRad="38100" dist="38100" dir="2700000" algn="tl">
                    <a:srgbClr val="000000">
                      <a:alpha val="43137"/>
                    </a:srgbClr>
                  </a:outerShdw>
                </a:effectLst>
              </a:rPr>
              <a:t>و </a:t>
            </a:r>
            <a:r>
              <a:rPr lang="ar-EG" sz="3200" b="1" dirty="0">
                <a:solidFill>
                  <a:srgbClr val="C00000"/>
                </a:solidFill>
                <a:effectLst>
                  <a:outerShdw blurRad="38100" dist="38100" dir="2700000" algn="tl">
                    <a:srgbClr val="000000">
                      <a:alpha val="43137"/>
                    </a:srgbClr>
                  </a:outerShdw>
                </a:effectLst>
              </a:rPr>
              <a:t>الحك </a:t>
            </a:r>
            <a:r>
              <a:rPr lang="ar-EG" sz="3200" b="1" dirty="0" smtClean="0">
                <a:solidFill>
                  <a:srgbClr val="C00000"/>
                </a:solidFill>
                <a:effectLst>
                  <a:outerShdw blurRad="38100" dist="38100" dir="2700000" algn="tl">
                    <a:srgbClr val="000000">
                      <a:alpha val="43137"/>
                    </a:srgbClr>
                  </a:outerShdw>
                </a:effectLst>
              </a:rPr>
              <a:t>او </a:t>
            </a:r>
            <a:r>
              <a:rPr lang="ar-EG" sz="3200" b="1" dirty="0">
                <a:solidFill>
                  <a:srgbClr val="C00000"/>
                </a:solidFill>
                <a:effectLst>
                  <a:outerShdw blurRad="38100" dist="38100" dir="2700000" algn="tl">
                    <a:srgbClr val="000000">
                      <a:alpha val="43137"/>
                    </a:srgbClr>
                  </a:outerShdw>
                </a:effectLst>
              </a:rPr>
              <a:t>القطع </a:t>
            </a:r>
            <a:r>
              <a:rPr lang="ar-EG" sz="3200" b="1" dirty="0" smtClean="0">
                <a:solidFill>
                  <a:srgbClr val="C00000"/>
                </a:solidFill>
                <a:effectLst>
                  <a:outerShdw blurRad="38100" dist="38100" dir="2700000" algn="tl">
                    <a:srgbClr val="000000">
                      <a:alpha val="43137"/>
                    </a:srgbClr>
                  </a:outerShdw>
                </a:effectLst>
              </a:rPr>
              <a:t>او التشيكل</a:t>
            </a:r>
            <a:r>
              <a:rPr lang="en-US" sz="3200" b="1" dirty="0" smtClean="0">
                <a:solidFill>
                  <a:srgbClr val="C00000"/>
                </a:solidFill>
                <a:effectLst>
                  <a:outerShdw blurRad="38100" dist="38100" dir="2700000" algn="tl">
                    <a:srgbClr val="000000">
                      <a:alpha val="43137"/>
                    </a:srgbClr>
                  </a:outerShdw>
                </a:effectLst>
              </a:rPr>
              <a:t> </a:t>
            </a:r>
            <a:r>
              <a:rPr lang="ar-EG" sz="3200" b="1" dirty="0">
                <a:solidFill>
                  <a:srgbClr val="C00000"/>
                </a:solidFill>
                <a:effectLst>
                  <a:outerShdw blurRad="38100" dist="38100" dir="2700000" algn="tl">
                    <a:srgbClr val="000000">
                      <a:alpha val="43137"/>
                    </a:srgbClr>
                  </a:outerShdw>
                </a:effectLst>
              </a:rPr>
              <a:t>وتعتبر الصلادة من أهم الخصائص الميكانيكية التي يجب أخذها في الإعتبار عند إختيار المواد لأجزاء الآلات التي يحدث فيما بينها إحتكاك عند التشغيل مثل: (التروس – الكامات وتوابعها – الكرات المعدنية لكراسي المحاور). </a:t>
            </a:r>
          </a:p>
        </p:txBody>
      </p:sp>
    </p:spTree>
    <p:extLst>
      <p:ext uri="{BB962C8B-B14F-4D97-AF65-F5344CB8AC3E}">
        <p14:creationId xmlns:p14="http://schemas.microsoft.com/office/powerpoint/2010/main" val="80366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طرق قياس الصلادة</a:t>
            </a:r>
            <a:endParaRPr lang="en-US" sz="60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2" y="1628800"/>
            <a:ext cx="7200799" cy="4031873"/>
          </a:xfrm>
          <a:prstGeom prst="rect">
            <a:avLst/>
          </a:prstGeom>
        </p:spPr>
        <p:txBody>
          <a:bodyPr wrap="square">
            <a:spAutoFit/>
          </a:bodyPr>
          <a:lstStyle/>
          <a:p>
            <a:pPr algn="just">
              <a:lnSpc>
                <a:spcPct val="200000"/>
              </a:lnSpc>
            </a:pPr>
            <a:r>
              <a:rPr lang="ar-EG" sz="3200" b="1" dirty="0" smtClean="0">
                <a:solidFill>
                  <a:srgbClr val="C00000"/>
                </a:solidFill>
                <a:effectLst>
                  <a:outerShdw blurRad="38100" dist="38100" dir="2700000" algn="tl">
                    <a:srgbClr val="000000">
                      <a:alpha val="43137"/>
                    </a:srgbClr>
                  </a:outerShdw>
                </a:effectLst>
              </a:rPr>
              <a:t>1- إختبار </a:t>
            </a:r>
            <a:r>
              <a:rPr lang="en-US" sz="3200" b="1" dirty="0">
                <a:solidFill>
                  <a:srgbClr val="C00000"/>
                </a:solidFill>
                <a:effectLst>
                  <a:outerShdw blurRad="38100" dist="38100" dir="2700000" algn="tl">
                    <a:srgbClr val="000000">
                      <a:alpha val="43137"/>
                    </a:srgbClr>
                  </a:outerShdw>
                </a:effectLst>
              </a:rPr>
              <a:t>Brinell </a:t>
            </a:r>
            <a:r>
              <a:rPr lang="ar-EG" sz="3200" b="1" dirty="0" smtClean="0">
                <a:solidFill>
                  <a:srgbClr val="C00000"/>
                </a:solidFill>
                <a:effectLst>
                  <a:outerShdw blurRad="38100" dist="38100" dir="2700000" algn="tl">
                    <a:srgbClr val="000000">
                      <a:alpha val="43137"/>
                    </a:srgbClr>
                  </a:outerShdw>
                </a:effectLst>
              </a:rPr>
              <a:t> للصلادة</a:t>
            </a:r>
            <a:endParaRPr lang="ar-EG" sz="3200" b="1" dirty="0">
              <a:solidFill>
                <a:srgbClr val="C00000"/>
              </a:solidFill>
              <a:effectLst>
                <a:outerShdw blurRad="38100" dist="38100" dir="2700000" algn="tl">
                  <a:srgbClr val="000000">
                    <a:alpha val="43137"/>
                  </a:srgbClr>
                </a:outerShdw>
              </a:effectLst>
            </a:endParaRPr>
          </a:p>
          <a:p>
            <a:pPr algn="just">
              <a:lnSpc>
                <a:spcPct val="200000"/>
              </a:lnSpc>
            </a:pPr>
            <a:r>
              <a:rPr lang="ar-EG" sz="3200" b="1" dirty="0" smtClean="0">
                <a:solidFill>
                  <a:srgbClr val="C00000"/>
                </a:solidFill>
                <a:effectLst>
                  <a:outerShdw blurRad="38100" dist="38100" dir="2700000" algn="tl">
                    <a:srgbClr val="000000">
                      <a:alpha val="43137"/>
                    </a:srgbClr>
                  </a:outerShdw>
                </a:effectLst>
              </a:rPr>
              <a:t>2- إختبار </a:t>
            </a:r>
            <a:r>
              <a:rPr lang="en-US" sz="3200" b="1" dirty="0">
                <a:solidFill>
                  <a:srgbClr val="C00000"/>
                </a:solidFill>
                <a:effectLst>
                  <a:outerShdw blurRad="38100" dist="38100" dir="2700000" algn="tl">
                    <a:srgbClr val="000000">
                      <a:alpha val="43137"/>
                    </a:srgbClr>
                  </a:outerShdw>
                </a:effectLst>
              </a:rPr>
              <a:t>Rockwell </a:t>
            </a:r>
            <a:r>
              <a:rPr lang="ar-EG" sz="3200" b="1" dirty="0" smtClean="0">
                <a:solidFill>
                  <a:srgbClr val="C00000"/>
                </a:solidFill>
                <a:effectLst>
                  <a:outerShdw blurRad="38100" dist="38100" dir="2700000" algn="tl">
                    <a:srgbClr val="000000">
                      <a:alpha val="43137"/>
                    </a:srgbClr>
                  </a:outerShdw>
                </a:effectLst>
              </a:rPr>
              <a:t> للصلادة</a:t>
            </a:r>
            <a:endParaRPr lang="ar-EG" sz="3200" b="1" dirty="0">
              <a:solidFill>
                <a:srgbClr val="C00000"/>
              </a:solidFill>
              <a:effectLst>
                <a:outerShdw blurRad="38100" dist="38100" dir="2700000" algn="tl">
                  <a:srgbClr val="000000">
                    <a:alpha val="43137"/>
                  </a:srgbClr>
                </a:outerShdw>
              </a:effectLst>
            </a:endParaRPr>
          </a:p>
          <a:p>
            <a:pPr algn="just">
              <a:lnSpc>
                <a:spcPct val="200000"/>
              </a:lnSpc>
            </a:pPr>
            <a:r>
              <a:rPr lang="ar-EG" sz="3200" b="1" dirty="0" smtClean="0">
                <a:solidFill>
                  <a:srgbClr val="C00000"/>
                </a:solidFill>
                <a:effectLst>
                  <a:outerShdw blurRad="38100" dist="38100" dir="2700000" algn="tl">
                    <a:srgbClr val="000000">
                      <a:alpha val="43137"/>
                    </a:srgbClr>
                  </a:outerShdw>
                </a:effectLst>
              </a:rPr>
              <a:t>3- إختبار </a:t>
            </a:r>
            <a:r>
              <a:rPr lang="en-US" sz="3200" b="1" dirty="0">
                <a:solidFill>
                  <a:srgbClr val="C00000"/>
                </a:solidFill>
                <a:effectLst>
                  <a:outerShdw blurRad="38100" dist="38100" dir="2700000" algn="tl">
                    <a:srgbClr val="000000">
                      <a:alpha val="43137"/>
                    </a:srgbClr>
                  </a:outerShdw>
                </a:effectLst>
              </a:rPr>
              <a:t>Vicker </a:t>
            </a:r>
            <a:r>
              <a:rPr lang="ar-EG" sz="3200" b="1" dirty="0" smtClean="0">
                <a:solidFill>
                  <a:srgbClr val="C00000"/>
                </a:solidFill>
                <a:effectLst>
                  <a:outerShdw blurRad="38100" dist="38100" dir="2700000" algn="tl">
                    <a:srgbClr val="000000">
                      <a:alpha val="43137"/>
                    </a:srgbClr>
                  </a:outerShdw>
                </a:effectLst>
              </a:rPr>
              <a:t> للصلادة</a:t>
            </a:r>
            <a:endParaRPr lang="ar-EG" sz="3200" b="1" dirty="0">
              <a:solidFill>
                <a:srgbClr val="C00000"/>
              </a:solidFill>
              <a:effectLst>
                <a:outerShdw blurRad="38100" dist="38100" dir="2700000" algn="tl">
                  <a:srgbClr val="000000">
                    <a:alpha val="43137"/>
                  </a:srgbClr>
                </a:outerShdw>
              </a:effectLst>
            </a:endParaRPr>
          </a:p>
          <a:p>
            <a:pPr algn="just">
              <a:lnSpc>
                <a:spcPct val="200000"/>
              </a:lnSpc>
            </a:pPr>
            <a:r>
              <a:rPr lang="ar-EG" sz="3200" b="1" dirty="0" smtClean="0">
                <a:solidFill>
                  <a:srgbClr val="C00000"/>
                </a:solidFill>
                <a:effectLst>
                  <a:outerShdw blurRad="38100" dist="38100" dir="2700000" algn="tl">
                    <a:srgbClr val="000000">
                      <a:alpha val="43137"/>
                    </a:srgbClr>
                  </a:outerShdw>
                </a:effectLst>
              </a:rPr>
              <a:t>4- إختبار </a:t>
            </a:r>
            <a:r>
              <a:rPr lang="en-US" sz="3200" b="1" dirty="0">
                <a:solidFill>
                  <a:srgbClr val="C00000"/>
                </a:solidFill>
                <a:effectLst>
                  <a:outerShdw blurRad="38100" dist="38100" dir="2700000" algn="tl">
                    <a:srgbClr val="000000">
                      <a:alpha val="43137"/>
                    </a:srgbClr>
                  </a:outerShdw>
                </a:effectLst>
              </a:rPr>
              <a:t>Shore scleroscope</a:t>
            </a:r>
          </a:p>
        </p:txBody>
      </p:sp>
    </p:spTree>
    <p:extLst>
      <p:ext uri="{BB962C8B-B14F-4D97-AF65-F5344CB8AC3E}">
        <p14:creationId xmlns:p14="http://schemas.microsoft.com/office/powerpoint/2010/main" val="16337635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الحديد </a:t>
            </a:r>
            <a:r>
              <a:rPr lang="ar-EG" sz="6000" b="1" u="sng" dirty="0">
                <a:solidFill>
                  <a:srgbClr val="C00000"/>
                </a:solidFill>
                <a:effectLst>
                  <a:outerShdw blurRad="38100" dist="38100" dir="2700000" algn="tl">
                    <a:srgbClr val="000000">
                      <a:alpha val="43137"/>
                    </a:srgbClr>
                  </a:outerShdw>
                </a:effectLst>
                <a:cs typeface="Simple Bold Jut Out" pitchFamily="2" charset="-78"/>
              </a:rPr>
              <a:t>الزهر </a:t>
            </a:r>
            <a:r>
              <a:rPr lang="en-US" sz="3100" b="1" u="sng" dirty="0">
                <a:solidFill>
                  <a:srgbClr val="C00000"/>
                </a:solidFill>
                <a:effectLst>
                  <a:outerShdw blurRad="38100" dist="38100" dir="2700000" algn="tl">
                    <a:srgbClr val="000000">
                      <a:alpha val="43137"/>
                    </a:srgbClr>
                  </a:outerShdw>
                </a:effectLst>
                <a:cs typeface="Simple Bold Jut Out" pitchFamily="2" charset="-78"/>
              </a:rPr>
              <a:t>Cast Iron</a:t>
            </a:r>
          </a:p>
        </p:txBody>
      </p:sp>
      <p:sp>
        <p:nvSpPr>
          <p:cNvPr id="5" name="Rectangle 4"/>
          <p:cNvSpPr/>
          <p:nvPr/>
        </p:nvSpPr>
        <p:spPr>
          <a:xfrm>
            <a:off x="1383553" y="1340768"/>
            <a:ext cx="7200799" cy="5213735"/>
          </a:xfrm>
          <a:prstGeom prst="rect">
            <a:avLst/>
          </a:prstGeom>
        </p:spPr>
        <p:txBody>
          <a:bodyPr wrap="square">
            <a:spAutoFit/>
          </a:bodyPr>
          <a:lstStyle/>
          <a:p>
            <a:pPr algn="just">
              <a:lnSpc>
                <a:spcPct val="130000"/>
              </a:lnSpc>
            </a:pPr>
            <a:r>
              <a:rPr lang="ar-EG" sz="3200" b="1" dirty="0" smtClean="0">
                <a:solidFill>
                  <a:srgbClr val="C00000"/>
                </a:solidFill>
                <a:effectLst>
                  <a:outerShdw blurRad="38100" dist="38100" dir="2700000" algn="tl">
                    <a:srgbClr val="000000">
                      <a:alpha val="43137"/>
                    </a:srgbClr>
                  </a:outerShdw>
                </a:effectLst>
              </a:rPr>
              <a:t>التعريف </a:t>
            </a:r>
            <a:r>
              <a:rPr lang="ar-EG" sz="3200" b="1" dirty="0">
                <a:solidFill>
                  <a:srgbClr val="C00000"/>
                </a:solidFill>
                <a:effectLst>
                  <a:outerShdw blurRad="38100" dist="38100" dir="2700000" algn="tl">
                    <a:srgbClr val="000000">
                      <a:alpha val="43137"/>
                    </a:srgbClr>
                  </a:outerShdw>
                </a:effectLst>
              </a:rPr>
              <a:t>الدقيق للحديد الزهر أنه عبارة عن سبيكة من الحديد والكربون الذي نسبته تكون أكبر من 2% وبعض العناصر الأخرى مثل السليكون والمنجنيز والكبريت والفوسفور. والفرق الجوهري بين الحديد الزهر والحديد الصلب يرجع إلى نسبة الكربون في كليهما. حيث أن الحديد الصلب لاتزيد نسبة الكربون فيه عن 1% بينما في الحديد الزهر تترواح مابين 2% إلى 4%. </a:t>
            </a:r>
          </a:p>
        </p:txBody>
      </p:sp>
    </p:spTree>
    <p:extLst>
      <p:ext uri="{BB962C8B-B14F-4D97-AF65-F5344CB8AC3E}">
        <p14:creationId xmlns:p14="http://schemas.microsoft.com/office/powerpoint/2010/main" val="31889001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أسس تصنيف الحديد الزهر</a:t>
            </a:r>
            <a:endParaRPr lang="en-US" sz="31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340768"/>
            <a:ext cx="7488831" cy="4524315"/>
          </a:xfrm>
          <a:prstGeom prst="rect">
            <a:avLst/>
          </a:prstGeom>
        </p:spPr>
        <p:txBody>
          <a:bodyPr wrap="square">
            <a:spAutoFit/>
          </a:bodyPr>
          <a:lstStyle/>
          <a:p>
            <a:pPr algn="just">
              <a:lnSpc>
                <a:spcPct val="150000"/>
              </a:lnSpc>
            </a:pPr>
            <a:r>
              <a:rPr lang="ar-EG" sz="3200" b="1" dirty="0">
                <a:solidFill>
                  <a:srgbClr val="C00000"/>
                </a:solidFill>
                <a:effectLst>
                  <a:outerShdw blurRad="38100" dist="38100" dir="2700000" algn="tl">
                    <a:srgbClr val="000000">
                      <a:alpha val="43137"/>
                    </a:srgbClr>
                  </a:outerShdw>
                </a:effectLst>
              </a:rPr>
              <a:t>يصنف الحديد الزهر تبعا لتوزيع محتواه من الكربون في الهيكل البنائي له إلى الأنواع التالية</a:t>
            </a:r>
            <a:r>
              <a:rPr lang="ar-EG" sz="3200" b="1" dirty="0" smtClean="0">
                <a:solidFill>
                  <a:srgbClr val="C00000"/>
                </a:solidFill>
                <a:effectLst>
                  <a:outerShdw blurRad="38100" dist="38100" dir="2700000" algn="tl">
                    <a:srgbClr val="000000">
                      <a:alpha val="43137"/>
                    </a:srgbClr>
                  </a:outerShdw>
                </a:effectLst>
              </a:rPr>
              <a:t>:</a:t>
            </a:r>
          </a:p>
          <a:p>
            <a:pPr marL="514350" indent="-514350" algn="just">
              <a:lnSpc>
                <a:spcPct val="15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الحديد الزهر الرمادي </a:t>
            </a:r>
            <a:r>
              <a:rPr lang="en-US" sz="2400" b="1" dirty="0">
                <a:solidFill>
                  <a:srgbClr val="C00000"/>
                </a:solidFill>
                <a:effectLst>
                  <a:outerShdw blurRad="38100" dist="38100" dir="2700000" algn="tl">
                    <a:srgbClr val="000000">
                      <a:alpha val="43137"/>
                    </a:srgbClr>
                  </a:outerShdw>
                </a:effectLst>
              </a:rPr>
              <a:t>Gray Cast Iron</a:t>
            </a:r>
            <a:endParaRPr lang="en-US" sz="3200" b="1" dirty="0">
              <a:solidFill>
                <a:srgbClr val="C00000"/>
              </a:solidFill>
              <a:effectLst>
                <a:outerShdw blurRad="38100" dist="38100" dir="2700000" algn="tl">
                  <a:srgbClr val="000000">
                    <a:alpha val="43137"/>
                  </a:srgbClr>
                </a:outerShdw>
              </a:effectLst>
            </a:endParaRPr>
          </a:p>
          <a:p>
            <a:pPr marL="514350" indent="-514350" algn="just">
              <a:lnSpc>
                <a:spcPct val="15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الحديد الزهر الأبيض </a:t>
            </a:r>
            <a:r>
              <a:rPr lang="en-US" sz="2400" b="1" dirty="0">
                <a:solidFill>
                  <a:srgbClr val="C00000"/>
                </a:solidFill>
                <a:effectLst>
                  <a:outerShdw blurRad="38100" dist="38100" dir="2700000" algn="tl">
                    <a:srgbClr val="000000">
                      <a:alpha val="43137"/>
                    </a:srgbClr>
                  </a:outerShdw>
                </a:effectLst>
              </a:rPr>
              <a:t>White Cast Iron</a:t>
            </a:r>
            <a:endParaRPr lang="en-US" sz="3200" b="1" dirty="0">
              <a:solidFill>
                <a:srgbClr val="C00000"/>
              </a:solidFill>
              <a:effectLst>
                <a:outerShdw blurRad="38100" dist="38100" dir="2700000" algn="tl">
                  <a:srgbClr val="000000">
                    <a:alpha val="43137"/>
                  </a:srgbClr>
                </a:outerShdw>
              </a:effectLst>
            </a:endParaRPr>
          </a:p>
          <a:p>
            <a:pPr marL="514350" indent="-514350" algn="just">
              <a:lnSpc>
                <a:spcPct val="15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الحديد الزهر القابل للطرق </a:t>
            </a:r>
            <a:r>
              <a:rPr lang="en-US" sz="2400" b="1" dirty="0">
                <a:solidFill>
                  <a:srgbClr val="C00000"/>
                </a:solidFill>
                <a:effectLst>
                  <a:outerShdw blurRad="38100" dist="38100" dir="2700000" algn="tl">
                    <a:srgbClr val="000000">
                      <a:alpha val="43137"/>
                    </a:srgbClr>
                  </a:outerShdw>
                </a:effectLst>
              </a:rPr>
              <a:t>Malleable Cast Iron</a:t>
            </a:r>
            <a:endParaRPr lang="en-US" sz="3200" b="1" dirty="0">
              <a:solidFill>
                <a:srgbClr val="C00000"/>
              </a:solidFill>
              <a:effectLst>
                <a:outerShdw blurRad="38100" dist="38100" dir="2700000" algn="tl">
                  <a:srgbClr val="000000">
                    <a:alpha val="43137"/>
                  </a:srgbClr>
                </a:outerShdw>
              </a:effectLst>
            </a:endParaRPr>
          </a:p>
          <a:p>
            <a:pPr marL="514350" indent="-514350" algn="just">
              <a:lnSpc>
                <a:spcPct val="15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الحديد الزهر القابل للسحب </a:t>
            </a:r>
            <a:r>
              <a:rPr lang="en-US" sz="2400" b="1" dirty="0">
                <a:solidFill>
                  <a:srgbClr val="C00000"/>
                </a:solidFill>
                <a:effectLst>
                  <a:outerShdw blurRad="38100" dist="38100" dir="2700000" algn="tl">
                    <a:srgbClr val="000000">
                      <a:alpha val="43137"/>
                    </a:srgbClr>
                  </a:outerShdw>
                </a:effectLst>
              </a:rPr>
              <a:t>Ductile Cast </a:t>
            </a:r>
            <a:r>
              <a:rPr lang="en-US" sz="2400" b="1" dirty="0" smtClean="0">
                <a:solidFill>
                  <a:srgbClr val="C00000"/>
                </a:solidFill>
                <a:effectLst>
                  <a:outerShdw blurRad="38100" dist="38100" dir="2700000" algn="tl">
                    <a:srgbClr val="000000">
                      <a:alpha val="43137"/>
                    </a:srgbClr>
                  </a:outerShdw>
                </a:effectLst>
              </a:rPr>
              <a:t>Iron</a:t>
            </a:r>
            <a:endParaRPr lang="ar-EG" sz="32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6339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النظام الثنائي في تسمية الحديد الصلب هندسيا</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340768"/>
            <a:ext cx="7488831" cy="4616648"/>
          </a:xfrm>
          <a:prstGeom prst="rect">
            <a:avLst/>
          </a:prstGeom>
        </p:spPr>
        <p:txBody>
          <a:bodyPr wrap="square">
            <a:spAutoFit/>
          </a:bodyPr>
          <a:lstStyle/>
          <a:p>
            <a:pPr algn="just">
              <a:lnSpc>
                <a:spcPct val="150000"/>
              </a:lnSpc>
            </a:pPr>
            <a:r>
              <a:rPr lang="ar-EG" sz="2800" b="1" dirty="0">
                <a:solidFill>
                  <a:srgbClr val="C00000"/>
                </a:solidFill>
                <a:effectLst>
                  <a:outerShdw blurRad="38100" dist="38100" dir="2700000" algn="tl">
                    <a:srgbClr val="000000">
                      <a:alpha val="43137"/>
                    </a:srgbClr>
                  </a:outerShdw>
                </a:effectLst>
              </a:rPr>
              <a:t>نظرا لتعدد الأنواع المختلفة للحديد الصلب المستخدمة في تصنيع كثيرا من أجزاء الآلات ، فإن الصلب يتم تسميته هندسيا بواسطة مجموعة من الحروف والأرقام </a:t>
            </a:r>
            <a:r>
              <a:rPr lang="ar-EG" sz="2800" b="1" dirty="0" smtClean="0">
                <a:solidFill>
                  <a:srgbClr val="C00000"/>
                </a:solidFill>
                <a:effectLst>
                  <a:outerShdw blurRad="38100" dist="38100" dir="2700000" algn="tl">
                    <a:srgbClr val="000000">
                      <a:alpha val="43137"/>
                    </a:srgbClr>
                  </a:outerShdw>
                </a:effectLst>
              </a:rPr>
              <a:t>تسهل </a:t>
            </a:r>
            <a:r>
              <a:rPr lang="ar-EG" sz="2800" b="1" dirty="0">
                <a:solidFill>
                  <a:srgbClr val="C00000"/>
                </a:solidFill>
                <a:effectLst>
                  <a:outerShdw blurRad="38100" dist="38100" dir="2700000" algn="tl">
                    <a:srgbClr val="000000">
                      <a:alpha val="43137"/>
                    </a:srgbClr>
                  </a:outerShdw>
                </a:effectLst>
              </a:rPr>
              <a:t>على المصمم إختيار النوع المناسب وتوضح واحدة من الخصائص التالية:</a:t>
            </a:r>
          </a:p>
          <a:p>
            <a:pPr marL="457200" indent="-457200" algn="just">
              <a:lnSpc>
                <a:spcPct val="150000"/>
              </a:lnSpc>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المقاومة </a:t>
            </a:r>
            <a:r>
              <a:rPr lang="ar-EG" sz="2800" b="1" dirty="0">
                <a:solidFill>
                  <a:srgbClr val="C00000"/>
                </a:solidFill>
                <a:effectLst>
                  <a:outerShdw blurRad="38100" dist="38100" dir="2700000" algn="tl">
                    <a:srgbClr val="000000">
                      <a:alpha val="43137"/>
                    </a:srgbClr>
                  </a:outerShdw>
                </a:effectLst>
              </a:rPr>
              <a:t>للشد </a:t>
            </a:r>
            <a:r>
              <a:rPr lang="en-US" sz="2400" b="1" dirty="0">
                <a:solidFill>
                  <a:srgbClr val="C00000"/>
                </a:solidFill>
                <a:effectLst>
                  <a:outerShdw blurRad="38100" dist="38100" dir="2700000" algn="tl">
                    <a:srgbClr val="000000">
                      <a:alpha val="43137"/>
                    </a:srgbClr>
                  </a:outerShdw>
                </a:effectLst>
              </a:rPr>
              <a:t>Tensile Strength</a:t>
            </a:r>
          </a:p>
          <a:p>
            <a:pPr marL="457200" indent="-457200" algn="just">
              <a:lnSpc>
                <a:spcPct val="150000"/>
              </a:lnSpc>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المحتوى </a:t>
            </a:r>
            <a:r>
              <a:rPr lang="ar-EG" sz="2800" b="1" dirty="0">
                <a:solidFill>
                  <a:srgbClr val="C00000"/>
                </a:solidFill>
                <a:effectLst>
                  <a:outerShdw blurRad="38100" dist="38100" dir="2700000" algn="tl">
                    <a:srgbClr val="000000">
                      <a:alpha val="43137"/>
                    </a:srgbClr>
                  </a:outerShdw>
                </a:effectLst>
              </a:rPr>
              <a:t>من الكربون </a:t>
            </a:r>
            <a:r>
              <a:rPr lang="en-US" sz="2400" b="1" dirty="0">
                <a:solidFill>
                  <a:srgbClr val="C00000"/>
                </a:solidFill>
                <a:effectLst>
                  <a:outerShdw blurRad="38100" dist="38100" dir="2700000" algn="tl">
                    <a:srgbClr val="000000">
                      <a:alpha val="43137"/>
                    </a:srgbClr>
                  </a:outerShdw>
                </a:effectLst>
              </a:rPr>
              <a:t>Carbon Content</a:t>
            </a:r>
            <a:endParaRPr lang="en-US" sz="2800" b="1" dirty="0">
              <a:solidFill>
                <a:srgbClr val="C00000"/>
              </a:solidFill>
              <a:effectLst>
                <a:outerShdw blurRad="38100" dist="38100" dir="2700000" algn="tl">
                  <a:srgbClr val="000000">
                    <a:alpha val="43137"/>
                  </a:srgbClr>
                </a:outerShdw>
              </a:effectLst>
            </a:endParaRPr>
          </a:p>
          <a:p>
            <a:pPr marL="457200" indent="-457200" algn="just">
              <a:lnSpc>
                <a:spcPct val="150000"/>
              </a:lnSpc>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التركيب </a:t>
            </a:r>
            <a:r>
              <a:rPr lang="ar-EG" sz="2800" b="1" dirty="0">
                <a:solidFill>
                  <a:srgbClr val="C00000"/>
                </a:solidFill>
                <a:effectLst>
                  <a:outerShdw blurRad="38100" dist="38100" dir="2700000" algn="tl">
                    <a:srgbClr val="000000">
                      <a:alpha val="43137"/>
                    </a:srgbClr>
                  </a:outerShdw>
                </a:effectLst>
              </a:rPr>
              <a:t>الكيميائي لعناصر </a:t>
            </a:r>
            <a:r>
              <a:rPr lang="ar-EG" sz="2800" b="1" dirty="0" smtClean="0">
                <a:solidFill>
                  <a:srgbClr val="C00000"/>
                </a:solidFill>
                <a:effectLst>
                  <a:outerShdw blurRad="38100" dist="38100" dir="2700000" algn="tl">
                    <a:srgbClr val="000000">
                      <a:alpha val="43137"/>
                    </a:srgbClr>
                  </a:outerShdw>
                </a:effectLst>
              </a:rPr>
              <a:t>السبيكة</a:t>
            </a:r>
            <a:endParaRPr lang="en-US" sz="2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32120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الصلب المسمى هندسيا عن طريق المقاومة للشد </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1" y="1628800"/>
            <a:ext cx="7488831" cy="4536819"/>
          </a:xfrm>
          <a:prstGeom prst="rect">
            <a:avLst/>
          </a:prstGeom>
        </p:spPr>
        <p:txBody>
          <a:bodyPr wrap="square">
            <a:spAutoFit/>
          </a:bodyPr>
          <a:lstStyle/>
          <a:p>
            <a:pPr algn="just">
              <a:lnSpc>
                <a:spcPct val="150000"/>
              </a:lnSpc>
            </a:pPr>
            <a:r>
              <a:rPr lang="ar-EG" sz="2800" b="1" dirty="0">
                <a:solidFill>
                  <a:srgbClr val="C00000"/>
                </a:solidFill>
                <a:effectLst>
                  <a:outerShdw blurRad="38100" dist="38100" dir="2700000" algn="tl">
                    <a:srgbClr val="000000">
                      <a:alpha val="43137"/>
                    </a:srgbClr>
                  </a:outerShdw>
                </a:effectLst>
              </a:rPr>
              <a:t>الطريقة الاولى: رمز الحديد </a:t>
            </a:r>
            <a:r>
              <a:rPr lang="en-US" sz="2800" b="1" dirty="0" smtClean="0">
                <a:solidFill>
                  <a:srgbClr val="C00000"/>
                </a:solidFill>
                <a:effectLst>
                  <a:outerShdw blurRad="38100" dist="38100" dir="2700000" algn="tl">
                    <a:srgbClr val="000000">
                      <a:alpha val="43137"/>
                    </a:srgbClr>
                  </a:outerShdw>
                </a:effectLst>
              </a:rPr>
              <a:t>(Fe</a:t>
            </a:r>
            <a:r>
              <a:rPr lang="en-US" sz="2800" b="1" dirty="0">
                <a:solidFill>
                  <a:srgbClr val="C00000"/>
                </a:solidFill>
                <a:effectLst>
                  <a:outerShdw blurRad="38100" dist="38100" dir="2700000" algn="tl">
                    <a:srgbClr val="000000">
                      <a:alpha val="43137"/>
                    </a:srgbClr>
                  </a:outerShdw>
                </a:effectLst>
              </a:rPr>
              <a:t>) </a:t>
            </a:r>
            <a:r>
              <a:rPr lang="ar-EG" sz="2800" b="1" dirty="0" smtClean="0">
                <a:solidFill>
                  <a:srgbClr val="C00000"/>
                </a:solidFill>
                <a:effectLst>
                  <a:outerShdw blurRad="38100" dist="38100" dir="2700000" algn="tl">
                    <a:srgbClr val="000000">
                      <a:alpha val="43137"/>
                    </a:srgbClr>
                  </a:outerShdw>
                </a:effectLst>
              </a:rPr>
              <a:t> متبوعا </a:t>
            </a:r>
            <a:r>
              <a:rPr lang="ar-EG" sz="2800" b="1" dirty="0">
                <a:solidFill>
                  <a:srgbClr val="C00000"/>
                </a:solidFill>
                <a:effectLst>
                  <a:outerShdw blurRad="38100" dist="38100" dir="2700000" algn="tl">
                    <a:srgbClr val="000000">
                      <a:alpha val="43137"/>
                    </a:srgbClr>
                  </a:outerShdw>
                </a:effectLst>
              </a:rPr>
              <a:t>بقيمة أقل تحمل للشد بوحدات </a:t>
            </a:r>
            <a:r>
              <a:rPr lang="en-US" sz="2800" b="1" dirty="0" smtClean="0">
                <a:solidFill>
                  <a:srgbClr val="C00000"/>
                </a:solidFill>
                <a:effectLst>
                  <a:outerShdw blurRad="38100" dist="38100" dir="2700000" algn="tl">
                    <a:srgbClr val="000000">
                      <a:alpha val="43137"/>
                    </a:srgbClr>
                  </a:outerShdw>
                </a:effectLst>
              </a:rPr>
              <a:t>N/mm</a:t>
            </a:r>
            <a:r>
              <a:rPr lang="en-US" sz="2800" b="1" baseline="30000" dirty="0" smtClean="0">
                <a:solidFill>
                  <a:srgbClr val="C00000"/>
                </a:solidFill>
                <a:effectLst>
                  <a:outerShdw blurRad="38100" dist="38100" dir="2700000" algn="tl">
                    <a:srgbClr val="000000">
                      <a:alpha val="43137"/>
                    </a:srgbClr>
                  </a:outerShdw>
                </a:effectLst>
              </a:rPr>
              <a:t>2</a:t>
            </a:r>
            <a:r>
              <a:rPr lang="en-US" sz="2800" b="1" dirty="0" smtClean="0">
                <a:solidFill>
                  <a:srgbClr val="C00000"/>
                </a:solidFill>
                <a:effectLst>
                  <a:outerShdw blurRad="38100" dist="38100" dir="2700000" algn="tl">
                    <a:srgbClr val="000000">
                      <a:alpha val="43137"/>
                    </a:srgbClr>
                  </a:outerShdw>
                </a:effectLst>
              </a:rPr>
              <a:t> </a:t>
            </a:r>
            <a:r>
              <a:rPr lang="ar-EG" sz="2800" b="1" dirty="0" smtClean="0">
                <a:solidFill>
                  <a:srgbClr val="C00000"/>
                </a:solidFill>
                <a:effectLst>
                  <a:outerShdw blurRad="38100" dist="38100" dir="2700000" algn="tl">
                    <a:srgbClr val="000000">
                      <a:alpha val="43137"/>
                    </a:srgbClr>
                  </a:outerShdw>
                </a:effectLst>
              </a:rPr>
              <a:t> فمثلا </a:t>
            </a:r>
            <a:r>
              <a:rPr lang="en-US" sz="2800" b="1" dirty="0" smtClean="0">
                <a:solidFill>
                  <a:srgbClr val="C00000"/>
                </a:solidFill>
                <a:effectLst>
                  <a:outerShdw blurRad="38100" dist="38100" dir="2700000" algn="tl">
                    <a:srgbClr val="000000">
                      <a:alpha val="43137"/>
                    </a:srgbClr>
                  </a:outerShdw>
                </a:effectLst>
              </a:rPr>
              <a:t>Fe 360 </a:t>
            </a:r>
            <a:r>
              <a:rPr lang="ar-EG" sz="2800" b="1" dirty="0" smtClean="0">
                <a:solidFill>
                  <a:srgbClr val="C00000"/>
                </a:solidFill>
                <a:effectLst>
                  <a:outerShdw blurRad="38100" dist="38100" dir="2700000" algn="tl">
                    <a:srgbClr val="000000">
                      <a:alpha val="43137"/>
                    </a:srgbClr>
                  </a:outerShdw>
                </a:effectLst>
              </a:rPr>
              <a:t> تعبر </a:t>
            </a:r>
            <a:r>
              <a:rPr lang="ar-EG" sz="2800" b="1" dirty="0">
                <a:solidFill>
                  <a:srgbClr val="C00000"/>
                </a:solidFill>
                <a:effectLst>
                  <a:outerShdw blurRad="38100" dist="38100" dir="2700000" algn="tl">
                    <a:srgbClr val="000000">
                      <a:alpha val="43137"/>
                    </a:srgbClr>
                  </a:outerShdw>
                </a:effectLst>
              </a:rPr>
              <a:t>عن الصلب الذي أقل قيمة تحمل شد له تساوي </a:t>
            </a:r>
            <a:r>
              <a:rPr lang="en-US" sz="2800" b="1" dirty="0" smtClean="0">
                <a:solidFill>
                  <a:srgbClr val="C00000"/>
                </a:solidFill>
                <a:effectLst>
                  <a:outerShdw blurRad="38100" dist="38100" dir="2700000" algn="tl">
                    <a:srgbClr val="000000">
                      <a:alpha val="43137"/>
                    </a:srgbClr>
                  </a:outerShdw>
                </a:effectLst>
              </a:rPr>
              <a:t>360 N/mm</a:t>
            </a:r>
            <a:r>
              <a:rPr lang="en-US" sz="2800" b="1" baseline="30000" dirty="0" smtClean="0">
                <a:solidFill>
                  <a:srgbClr val="C00000"/>
                </a:solidFill>
                <a:effectLst>
                  <a:outerShdw blurRad="38100" dist="38100" dir="2700000" algn="tl">
                    <a:srgbClr val="000000">
                      <a:alpha val="43137"/>
                    </a:srgbClr>
                  </a:outerShdw>
                </a:effectLst>
              </a:rPr>
              <a:t>2</a:t>
            </a:r>
            <a:endParaRPr lang="en-US" sz="2800" b="1" baseline="30000" dirty="0">
              <a:solidFill>
                <a:srgbClr val="C00000"/>
              </a:solidFill>
              <a:effectLst>
                <a:outerShdw blurRad="38100" dist="38100" dir="2700000" algn="tl">
                  <a:srgbClr val="000000">
                    <a:alpha val="43137"/>
                  </a:srgbClr>
                </a:outerShdw>
              </a:effectLst>
            </a:endParaRPr>
          </a:p>
          <a:p>
            <a:pPr algn="just">
              <a:lnSpc>
                <a:spcPct val="150000"/>
              </a:lnSpc>
            </a:pPr>
            <a:r>
              <a:rPr lang="ar-EG" sz="2800" b="1" dirty="0">
                <a:solidFill>
                  <a:srgbClr val="C00000"/>
                </a:solidFill>
                <a:effectLst>
                  <a:outerShdw blurRad="38100" dist="38100" dir="2700000" algn="tl">
                    <a:srgbClr val="000000">
                      <a:alpha val="43137"/>
                    </a:srgbClr>
                  </a:outerShdw>
                </a:effectLst>
              </a:rPr>
              <a:t>الطريقة الثانية: </a:t>
            </a:r>
            <a:r>
              <a:rPr lang="ar-EG" sz="2800" b="1" dirty="0" smtClean="0">
                <a:solidFill>
                  <a:srgbClr val="C00000"/>
                </a:solidFill>
                <a:effectLst>
                  <a:outerShdw blurRad="38100" dist="38100" dir="2700000" algn="tl">
                    <a:srgbClr val="000000">
                      <a:alpha val="43137"/>
                    </a:srgbClr>
                  </a:outerShdw>
                </a:effectLst>
              </a:rPr>
              <a:t>الرمز</a:t>
            </a:r>
            <a:r>
              <a:rPr lang="en-US" sz="2800" b="1" dirty="0" err="1" smtClean="0">
                <a:solidFill>
                  <a:srgbClr val="C00000"/>
                </a:solidFill>
                <a:effectLst>
                  <a:outerShdw blurRad="38100" dist="38100" dir="2700000" algn="tl">
                    <a:srgbClr val="000000">
                      <a:alpha val="43137"/>
                    </a:srgbClr>
                  </a:outerShdw>
                </a:effectLst>
              </a:rPr>
              <a:t>FeE</a:t>
            </a:r>
            <a:r>
              <a:rPr lang="en-US" sz="2800" b="1" dirty="0" smtClean="0">
                <a:solidFill>
                  <a:srgbClr val="C00000"/>
                </a:solidFill>
                <a:effectLst>
                  <a:outerShdw blurRad="38100" dist="38100" dir="2700000" algn="tl">
                    <a:srgbClr val="000000">
                      <a:alpha val="43137"/>
                    </a:srgbClr>
                  </a:outerShdw>
                </a:effectLst>
              </a:rPr>
              <a:t> </a:t>
            </a:r>
            <a:r>
              <a:rPr lang="ar-EG" sz="2800" b="1" dirty="0" smtClean="0">
                <a:solidFill>
                  <a:srgbClr val="C00000"/>
                </a:solidFill>
                <a:effectLst>
                  <a:outerShdw blurRad="38100" dist="38100" dir="2700000" algn="tl">
                    <a:srgbClr val="000000">
                      <a:alpha val="43137"/>
                    </a:srgbClr>
                  </a:outerShdw>
                </a:effectLst>
              </a:rPr>
              <a:t> متبوعا </a:t>
            </a:r>
            <a:r>
              <a:rPr lang="ar-EG" sz="2800" b="1" dirty="0">
                <a:solidFill>
                  <a:srgbClr val="C00000"/>
                </a:solidFill>
                <a:effectLst>
                  <a:outerShdw blurRad="38100" dist="38100" dir="2700000" algn="tl">
                    <a:srgbClr val="000000">
                      <a:alpha val="43137"/>
                    </a:srgbClr>
                  </a:outerShdw>
                </a:effectLst>
              </a:rPr>
              <a:t>بقيمة أقل قيمة للشد عند نقطة الخضوع </a:t>
            </a:r>
            <a:r>
              <a:rPr lang="ar-EG" sz="2800" b="1" dirty="0" smtClean="0">
                <a:solidFill>
                  <a:srgbClr val="C00000"/>
                </a:solidFill>
                <a:effectLst>
                  <a:outerShdw blurRad="38100" dist="38100" dir="2700000" algn="tl">
                    <a:srgbClr val="000000">
                      <a:alpha val="43137"/>
                    </a:srgbClr>
                  </a:outerShdw>
                </a:effectLst>
              </a:rPr>
              <a:t>بوحدات</a:t>
            </a:r>
            <a:r>
              <a:rPr lang="en-US" sz="2800" b="1" dirty="0" smtClean="0">
                <a:solidFill>
                  <a:srgbClr val="C00000"/>
                </a:solidFill>
                <a:effectLst>
                  <a:outerShdw blurRad="38100" dist="38100" dir="2700000" algn="tl">
                    <a:srgbClr val="000000">
                      <a:alpha val="43137"/>
                    </a:srgbClr>
                  </a:outerShdw>
                </a:effectLst>
              </a:rPr>
              <a:t>N/mm</a:t>
            </a:r>
            <a:r>
              <a:rPr lang="en-US" sz="2800" b="1" baseline="30000" dirty="0" smtClean="0">
                <a:solidFill>
                  <a:srgbClr val="C00000"/>
                </a:solidFill>
                <a:effectLst>
                  <a:outerShdw blurRad="38100" dist="38100" dir="2700000" algn="tl">
                    <a:srgbClr val="000000">
                      <a:alpha val="43137"/>
                    </a:srgbClr>
                  </a:outerShdw>
                </a:effectLst>
              </a:rPr>
              <a:t>2</a:t>
            </a:r>
            <a:r>
              <a:rPr lang="en-US" sz="2800" b="1" dirty="0" smtClean="0">
                <a:solidFill>
                  <a:srgbClr val="C00000"/>
                </a:solidFill>
                <a:effectLst>
                  <a:outerShdw blurRad="38100" dist="38100" dir="2700000" algn="tl">
                    <a:srgbClr val="000000">
                      <a:alpha val="43137"/>
                    </a:srgbClr>
                  </a:outerShdw>
                </a:effectLst>
              </a:rPr>
              <a:t>  </a:t>
            </a:r>
            <a:r>
              <a:rPr lang="ar-EG" sz="2800" b="1" dirty="0" smtClean="0">
                <a:solidFill>
                  <a:srgbClr val="C00000"/>
                </a:solidFill>
                <a:effectLst>
                  <a:outerShdw blurRad="38100" dist="38100" dir="2700000" algn="tl">
                    <a:srgbClr val="000000">
                      <a:alpha val="43137"/>
                    </a:srgbClr>
                  </a:outerShdw>
                </a:effectLst>
              </a:rPr>
              <a:t> فمثلا </a:t>
            </a:r>
            <a:r>
              <a:rPr lang="en-US" sz="2800" b="1" dirty="0" err="1" smtClean="0">
                <a:solidFill>
                  <a:srgbClr val="C00000"/>
                </a:solidFill>
                <a:effectLst>
                  <a:outerShdw blurRad="38100" dist="38100" dir="2700000" algn="tl">
                    <a:srgbClr val="000000">
                      <a:alpha val="43137"/>
                    </a:srgbClr>
                  </a:outerShdw>
                </a:effectLst>
              </a:rPr>
              <a:t>FeE</a:t>
            </a:r>
            <a:r>
              <a:rPr lang="en-US" sz="2800" b="1" dirty="0" smtClean="0">
                <a:solidFill>
                  <a:srgbClr val="C00000"/>
                </a:solidFill>
                <a:effectLst>
                  <a:outerShdw blurRad="38100" dist="38100" dir="2700000" algn="tl">
                    <a:srgbClr val="000000">
                      <a:alpha val="43137"/>
                    </a:srgbClr>
                  </a:outerShdw>
                </a:effectLst>
              </a:rPr>
              <a:t> 250 </a:t>
            </a:r>
            <a:r>
              <a:rPr lang="ar-EG" sz="2800" b="1" dirty="0" smtClean="0">
                <a:solidFill>
                  <a:srgbClr val="C00000"/>
                </a:solidFill>
                <a:effectLst>
                  <a:outerShdw blurRad="38100" dist="38100" dir="2700000" algn="tl">
                    <a:srgbClr val="000000">
                      <a:alpha val="43137"/>
                    </a:srgbClr>
                  </a:outerShdw>
                </a:effectLst>
              </a:rPr>
              <a:t> تعبر </a:t>
            </a:r>
            <a:r>
              <a:rPr lang="ar-EG" sz="2800" b="1" dirty="0">
                <a:solidFill>
                  <a:srgbClr val="C00000"/>
                </a:solidFill>
                <a:effectLst>
                  <a:outerShdw blurRad="38100" dist="38100" dir="2700000" algn="tl">
                    <a:srgbClr val="000000">
                      <a:alpha val="43137"/>
                    </a:srgbClr>
                  </a:outerShdw>
                </a:effectLst>
              </a:rPr>
              <a:t>عن الصلب الذي أقل </a:t>
            </a:r>
            <a:r>
              <a:rPr lang="ar-EG" sz="2800" b="1" dirty="0" smtClean="0">
                <a:solidFill>
                  <a:srgbClr val="C00000"/>
                </a:solidFill>
                <a:effectLst>
                  <a:outerShdw blurRad="38100" dist="38100" dir="2700000" algn="tl">
                    <a:srgbClr val="000000">
                      <a:alpha val="43137"/>
                    </a:srgbClr>
                  </a:outerShdw>
                </a:effectLst>
              </a:rPr>
              <a:t>قيمة </a:t>
            </a:r>
            <a:r>
              <a:rPr lang="ar-EG" sz="2800" b="1" dirty="0">
                <a:solidFill>
                  <a:srgbClr val="C00000"/>
                </a:solidFill>
                <a:effectLst>
                  <a:outerShdw blurRad="38100" dist="38100" dir="2700000" algn="tl">
                    <a:srgbClr val="000000">
                      <a:alpha val="43137"/>
                    </a:srgbClr>
                  </a:outerShdw>
                </a:effectLst>
              </a:rPr>
              <a:t>تحمل شد له عند نقطة الخضوع تساوي </a:t>
            </a:r>
            <a:r>
              <a:rPr lang="en-US" sz="2800" b="1" dirty="0" smtClean="0">
                <a:solidFill>
                  <a:srgbClr val="C00000"/>
                </a:solidFill>
                <a:effectLst>
                  <a:outerShdw blurRad="38100" dist="38100" dir="2700000" algn="tl">
                    <a:srgbClr val="000000">
                      <a:alpha val="43137"/>
                    </a:srgbClr>
                  </a:outerShdw>
                </a:effectLst>
              </a:rPr>
              <a:t>250 N/mm</a:t>
            </a:r>
            <a:r>
              <a:rPr lang="en-US" sz="2800" b="1" baseline="30000" dirty="0" smtClean="0">
                <a:solidFill>
                  <a:srgbClr val="C00000"/>
                </a:solidFill>
                <a:effectLst>
                  <a:outerShdw blurRad="38100" dist="38100" dir="2700000" algn="tl">
                    <a:srgbClr val="000000">
                      <a:alpha val="43137"/>
                    </a:srgbClr>
                  </a:outerShdw>
                </a:effectLst>
              </a:rPr>
              <a:t>2</a:t>
            </a:r>
            <a:endParaRPr lang="en-US" sz="2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387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indent="0" algn="ctr">
              <a:buNone/>
            </a:pP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العينة القياسية لجهاز إختبار الشد</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pic>
        <p:nvPicPr>
          <p:cNvPr id="4" name="Picture 3"/>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33000"/>
                    </a14:imgEffect>
                    <a14:imgEffect>
                      <a14:brightnessContrast contrast="-40000"/>
                    </a14:imgEffect>
                  </a14:imgLayer>
                </a14:imgProps>
              </a:ext>
            </a:extLst>
          </a:blip>
          <a:srcRect l="2810" t="3976" b="10559"/>
          <a:stretch/>
        </p:blipFill>
        <p:spPr bwMode="auto">
          <a:xfrm>
            <a:off x="1547665" y="1628800"/>
            <a:ext cx="6624736" cy="1944216"/>
          </a:xfrm>
          <a:prstGeom prst="rect">
            <a:avLst/>
          </a:prstGeom>
          <a:ln>
            <a:noFill/>
          </a:ln>
          <a:extLst>
            <a:ext uri="{53640926-AAD7-44D8-BBD7-CCE9431645EC}">
              <a14:shadowObscured xmlns:a14="http://schemas.microsoft.com/office/drawing/2010/main"/>
            </a:ext>
          </a:extLst>
        </p:spPr>
      </p:pic>
      <p:sp>
        <p:nvSpPr>
          <p:cNvPr id="3" name="Rectangle 2"/>
          <p:cNvSpPr/>
          <p:nvPr/>
        </p:nvSpPr>
        <p:spPr>
          <a:xfrm>
            <a:off x="1943710" y="3584151"/>
            <a:ext cx="5832646" cy="3046988"/>
          </a:xfrm>
          <a:prstGeom prst="rect">
            <a:avLst/>
          </a:prstGeom>
        </p:spPr>
        <p:txBody>
          <a:bodyPr wrap="square">
            <a:spAutoFit/>
          </a:bodyPr>
          <a:lstStyle/>
          <a:p>
            <a:pPr marL="863600" algn="just">
              <a:lnSpc>
                <a:spcPct val="115000"/>
              </a:lnSpc>
            </a:pPr>
            <a:r>
              <a:rPr lang="ar-EG" sz="4000" b="1" dirty="0">
                <a:solidFill>
                  <a:srgbClr val="C00000"/>
                </a:solidFill>
                <a:latin typeface="+mj-lt"/>
                <a:ea typeface="+mj-ea"/>
                <a:cs typeface="Simple Bold Jut Out" pitchFamily="2" charset="-78"/>
              </a:rPr>
              <a:t>حيث:</a:t>
            </a:r>
            <a:endParaRPr lang="en-US" sz="4000" b="1" dirty="0">
              <a:solidFill>
                <a:srgbClr val="C00000"/>
              </a:solidFill>
              <a:latin typeface="+mj-lt"/>
              <a:ea typeface="+mj-ea"/>
              <a:cs typeface="Simple Bold Jut Out" pitchFamily="2" charset="-78"/>
            </a:endParaRPr>
          </a:p>
          <a:p>
            <a:pPr marL="863600" algn="just">
              <a:lnSpc>
                <a:spcPct val="115000"/>
              </a:lnSpc>
            </a:pPr>
            <a:r>
              <a:rPr lang="ar-EG" sz="3200" b="1" dirty="0">
                <a:solidFill>
                  <a:srgbClr val="C00000"/>
                </a:solidFill>
                <a:latin typeface="+mj-lt"/>
                <a:ea typeface="+mj-ea"/>
                <a:cs typeface="Simple Bold Jut Out" pitchFamily="2" charset="-78"/>
              </a:rPr>
              <a:t>	</a:t>
            </a:r>
            <a:r>
              <a:rPr lang="en-US" sz="3200" b="1" dirty="0">
                <a:solidFill>
                  <a:srgbClr val="C00000"/>
                </a:solidFill>
                <a:latin typeface="+mj-lt"/>
                <a:ea typeface="+mj-ea"/>
                <a:cs typeface="Simple Bold Jut Out" pitchFamily="2" charset="-78"/>
              </a:rPr>
              <a:t>l</a:t>
            </a:r>
            <a:r>
              <a:rPr lang="en-US" sz="3200" b="1" baseline="-25000" dirty="0">
                <a:solidFill>
                  <a:srgbClr val="C00000"/>
                </a:solidFill>
                <a:latin typeface="+mj-lt"/>
                <a:ea typeface="+mj-ea"/>
                <a:cs typeface="Simple Bold Jut Out" pitchFamily="2" charset="-78"/>
              </a:rPr>
              <a:t>o</a:t>
            </a:r>
            <a:r>
              <a:rPr lang="ar-EG" sz="3200" b="1" dirty="0">
                <a:solidFill>
                  <a:srgbClr val="C00000"/>
                </a:solidFill>
                <a:latin typeface="+mj-lt"/>
                <a:ea typeface="+mj-ea"/>
                <a:cs typeface="Simple Bold Jut Out" pitchFamily="2" charset="-78"/>
              </a:rPr>
              <a:t> = الطول القياسي الاولي للعينة</a:t>
            </a:r>
            <a:endParaRPr lang="en-US" sz="3200" b="1" dirty="0">
              <a:solidFill>
                <a:srgbClr val="C00000"/>
              </a:solidFill>
              <a:latin typeface="+mj-lt"/>
              <a:ea typeface="+mj-ea"/>
              <a:cs typeface="Simple Bold Jut Out" pitchFamily="2" charset="-78"/>
            </a:endParaRPr>
          </a:p>
          <a:p>
            <a:pPr marL="863600" algn="just">
              <a:lnSpc>
                <a:spcPct val="115000"/>
              </a:lnSpc>
            </a:pPr>
            <a:r>
              <a:rPr lang="ar-EG" sz="3200" b="1" dirty="0">
                <a:solidFill>
                  <a:srgbClr val="C00000"/>
                </a:solidFill>
                <a:latin typeface="+mj-lt"/>
                <a:ea typeface="+mj-ea"/>
                <a:cs typeface="Simple Bold Jut Out" pitchFamily="2" charset="-78"/>
              </a:rPr>
              <a:t>	</a:t>
            </a:r>
            <a:r>
              <a:rPr lang="en-US" sz="3200" b="1" dirty="0">
                <a:solidFill>
                  <a:srgbClr val="C00000"/>
                </a:solidFill>
                <a:latin typeface="+mj-lt"/>
                <a:ea typeface="+mj-ea"/>
                <a:cs typeface="Simple Bold Jut Out" pitchFamily="2" charset="-78"/>
              </a:rPr>
              <a:t>d</a:t>
            </a:r>
            <a:r>
              <a:rPr lang="en-US" sz="3200" b="1" baseline="-25000" dirty="0">
                <a:solidFill>
                  <a:srgbClr val="C00000"/>
                </a:solidFill>
                <a:latin typeface="+mj-lt"/>
                <a:ea typeface="+mj-ea"/>
                <a:cs typeface="Simple Bold Jut Out" pitchFamily="2" charset="-78"/>
              </a:rPr>
              <a:t>o</a:t>
            </a:r>
            <a:r>
              <a:rPr lang="ar-EG" sz="3200" b="1" dirty="0">
                <a:solidFill>
                  <a:srgbClr val="C00000"/>
                </a:solidFill>
                <a:latin typeface="+mj-lt"/>
                <a:ea typeface="+mj-ea"/>
                <a:cs typeface="Simple Bold Jut Out" pitchFamily="2" charset="-78"/>
              </a:rPr>
              <a:t> = القطر القياسي الاولي للعينة</a:t>
            </a:r>
            <a:endParaRPr lang="en-US" sz="3200" b="1" dirty="0">
              <a:solidFill>
                <a:srgbClr val="C00000"/>
              </a:solidFill>
              <a:latin typeface="+mj-lt"/>
              <a:ea typeface="+mj-ea"/>
              <a:cs typeface="Simple Bold Jut Out" pitchFamily="2" charset="-78"/>
            </a:endParaRPr>
          </a:p>
          <a:p>
            <a:pPr marL="863600" algn="just">
              <a:lnSpc>
                <a:spcPct val="115000"/>
              </a:lnSpc>
            </a:pPr>
            <a:r>
              <a:rPr lang="ar-EG" sz="3200" b="1" dirty="0">
                <a:solidFill>
                  <a:srgbClr val="C00000"/>
                </a:solidFill>
                <a:latin typeface="+mj-lt"/>
                <a:ea typeface="+mj-ea"/>
                <a:cs typeface="Simple Bold Jut Out" pitchFamily="2" charset="-78"/>
              </a:rPr>
              <a:t>	</a:t>
            </a:r>
            <a:r>
              <a:rPr lang="en-US" sz="3200" b="1" dirty="0" err="1">
                <a:solidFill>
                  <a:srgbClr val="C00000"/>
                </a:solidFill>
                <a:latin typeface="+mj-lt"/>
                <a:ea typeface="+mj-ea"/>
                <a:cs typeface="Simple Bold Jut Out" pitchFamily="2" charset="-78"/>
              </a:rPr>
              <a:t>A</a:t>
            </a:r>
            <a:r>
              <a:rPr lang="en-US" sz="3200" b="1" baseline="-25000" dirty="0" err="1">
                <a:solidFill>
                  <a:srgbClr val="C00000"/>
                </a:solidFill>
                <a:latin typeface="+mj-lt"/>
                <a:ea typeface="+mj-ea"/>
                <a:cs typeface="Simple Bold Jut Out" pitchFamily="2" charset="-78"/>
              </a:rPr>
              <a:t>o</a:t>
            </a:r>
            <a:r>
              <a:rPr lang="ar-EG" sz="3200" b="1" dirty="0">
                <a:solidFill>
                  <a:srgbClr val="C00000"/>
                </a:solidFill>
                <a:latin typeface="+mj-lt"/>
                <a:ea typeface="+mj-ea"/>
                <a:cs typeface="Simple Bold Jut Out" pitchFamily="2" charset="-78"/>
              </a:rPr>
              <a:t> = مساحة المقطع الاولية للعنية</a:t>
            </a:r>
            <a:endParaRPr lang="en-US" sz="3200" b="1" dirty="0">
              <a:solidFill>
                <a:srgbClr val="C00000"/>
              </a:solidFill>
              <a:latin typeface="+mj-lt"/>
              <a:ea typeface="+mj-ea"/>
              <a:cs typeface="Simple Bold Jut Out" pitchFamily="2" charset="-78"/>
            </a:endParaRPr>
          </a:p>
          <a:p>
            <a:pPr marL="863600" algn="just">
              <a:lnSpc>
                <a:spcPct val="115000"/>
              </a:lnSpc>
            </a:pPr>
            <a:r>
              <a:rPr lang="ar-EG" sz="3200" b="1" dirty="0">
                <a:solidFill>
                  <a:srgbClr val="C00000"/>
                </a:solidFill>
                <a:latin typeface="+mj-lt"/>
                <a:ea typeface="+mj-ea"/>
                <a:cs typeface="Simple Bold Jut Out" pitchFamily="2" charset="-78"/>
              </a:rPr>
              <a:t>	</a:t>
            </a:r>
            <a:r>
              <a:rPr lang="en-US" sz="3200" b="1" dirty="0">
                <a:solidFill>
                  <a:srgbClr val="C00000"/>
                </a:solidFill>
                <a:latin typeface="+mj-lt"/>
                <a:ea typeface="+mj-ea"/>
                <a:cs typeface="Simple Bold Jut Out" pitchFamily="2" charset="-78"/>
              </a:rPr>
              <a:t>P</a:t>
            </a:r>
            <a:r>
              <a:rPr lang="ar-EG" sz="3200" b="1" dirty="0">
                <a:solidFill>
                  <a:srgbClr val="C00000"/>
                </a:solidFill>
                <a:latin typeface="+mj-lt"/>
                <a:ea typeface="+mj-ea"/>
                <a:cs typeface="Simple Bold Jut Out" pitchFamily="2" charset="-78"/>
              </a:rPr>
              <a:t> = قوة الشد المحورية.</a:t>
            </a:r>
            <a:endParaRPr lang="en-US" sz="3200" b="1" dirty="0">
              <a:solidFill>
                <a:srgbClr val="C00000"/>
              </a:solidFill>
              <a:latin typeface="+mj-lt"/>
              <a:ea typeface="+mj-ea"/>
              <a:cs typeface="Simple Bold Jut Out" pitchFamily="2" charset="-78"/>
            </a:endParaRPr>
          </a:p>
        </p:txBody>
      </p:sp>
    </p:spTree>
    <p:extLst>
      <p:ext uri="{BB962C8B-B14F-4D97-AF65-F5344CB8AC3E}">
        <p14:creationId xmlns:p14="http://schemas.microsoft.com/office/powerpoint/2010/main" val="1391910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تسمية الصلب الكربوني </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23847" y="1340768"/>
            <a:ext cx="7488831" cy="5262979"/>
          </a:xfrm>
          <a:prstGeom prst="rect">
            <a:avLst/>
          </a:prstGeom>
        </p:spPr>
        <p:txBody>
          <a:bodyPr wrap="square">
            <a:spAutoFit/>
          </a:bodyPr>
          <a:lstStyle/>
          <a:p>
            <a:pPr algn="just">
              <a:lnSpc>
                <a:spcPct val="150000"/>
              </a:lnSpc>
            </a:pPr>
            <a:r>
              <a:rPr lang="ar-EG" sz="2800" b="1" dirty="0">
                <a:solidFill>
                  <a:srgbClr val="C00000"/>
                </a:solidFill>
                <a:effectLst>
                  <a:outerShdw blurRad="38100" dist="38100" dir="2700000" algn="tl">
                    <a:srgbClr val="000000">
                      <a:alpha val="43137"/>
                    </a:srgbClr>
                  </a:outerShdw>
                </a:effectLst>
              </a:rPr>
              <a:t>يتم تسميته بناءا على المحتوى من الكربون باستخدام ثلاثة كميات كما يلي:</a:t>
            </a:r>
          </a:p>
          <a:p>
            <a:pPr marL="457200" indent="-457200" algn="just">
              <a:lnSpc>
                <a:spcPct val="150000"/>
              </a:lnSpc>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رقم </a:t>
            </a:r>
            <a:r>
              <a:rPr lang="ar-EG" sz="2800" b="1" dirty="0">
                <a:solidFill>
                  <a:srgbClr val="C00000"/>
                </a:solidFill>
                <a:effectLst>
                  <a:outerShdw blurRad="38100" dist="38100" dir="2700000" algn="tl">
                    <a:srgbClr val="000000">
                      <a:alpha val="43137"/>
                    </a:srgbClr>
                  </a:outerShdw>
                </a:effectLst>
              </a:rPr>
              <a:t>يشير إلى 100 ضعف لمتوسط نسبة الكربون.</a:t>
            </a:r>
          </a:p>
          <a:p>
            <a:pPr marL="457200" indent="-457200" algn="just">
              <a:lnSpc>
                <a:spcPct val="150000"/>
              </a:lnSpc>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الرمز </a:t>
            </a:r>
            <a:r>
              <a:rPr lang="ar-EG" sz="2800" b="1" dirty="0">
                <a:solidFill>
                  <a:srgbClr val="C00000"/>
                </a:solidFill>
                <a:effectLst>
                  <a:outerShdw blurRad="38100" dist="38100" dir="2700000" algn="tl">
                    <a:srgbClr val="000000">
                      <a:alpha val="43137"/>
                    </a:srgbClr>
                  </a:outerShdw>
                </a:effectLst>
              </a:rPr>
              <a:t>الكيميائي للكربون </a:t>
            </a:r>
            <a:r>
              <a:rPr lang="en-US" sz="2800" b="1" dirty="0" smtClean="0">
                <a:solidFill>
                  <a:srgbClr val="C00000"/>
                </a:solidFill>
                <a:effectLst>
                  <a:outerShdw blurRad="38100" dist="38100" dir="2700000" algn="tl">
                    <a:srgbClr val="000000">
                      <a:alpha val="43137"/>
                    </a:srgbClr>
                  </a:outerShdw>
                </a:effectLst>
              </a:rPr>
              <a:t>(C)</a:t>
            </a:r>
          </a:p>
          <a:p>
            <a:pPr marL="457200" indent="-457200" algn="just">
              <a:lnSpc>
                <a:spcPct val="150000"/>
              </a:lnSpc>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رقم </a:t>
            </a:r>
            <a:r>
              <a:rPr lang="ar-EG" sz="2800" b="1" dirty="0">
                <a:solidFill>
                  <a:srgbClr val="C00000"/>
                </a:solidFill>
                <a:effectLst>
                  <a:outerShdw blurRad="38100" dist="38100" dir="2700000" algn="tl">
                    <a:srgbClr val="000000">
                      <a:alpha val="43137"/>
                    </a:srgbClr>
                  </a:outerShdw>
                </a:effectLst>
              </a:rPr>
              <a:t>يشير إلى 10 أضعاف لمتوسط نسبة المنجنيز.</a:t>
            </a:r>
          </a:p>
          <a:p>
            <a:pPr algn="just">
              <a:lnSpc>
                <a:spcPct val="150000"/>
              </a:lnSpc>
            </a:pPr>
            <a:r>
              <a:rPr lang="ar-EG" sz="2800" b="1" dirty="0">
                <a:solidFill>
                  <a:srgbClr val="C00000"/>
                </a:solidFill>
                <a:effectLst>
                  <a:outerShdw blurRad="38100" dist="38100" dir="2700000" algn="tl">
                    <a:srgbClr val="000000">
                      <a:alpha val="43137"/>
                    </a:srgbClr>
                  </a:outerShdw>
                </a:effectLst>
              </a:rPr>
              <a:t>والمثال التالي يوضح ذلك</a:t>
            </a:r>
            <a:r>
              <a:rPr lang="en-US" sz="2800" b="1" dirty="0">
                <a:solidFill>
                  <a:srgbClr val="C00000"/>
                </a:solidFill>
                <a:effectLst>
                  <a:outerShdw blurRad="38100" dist="38100" dir="2700000" algn="tl">
                    <a:srgbClr val="000000">
                      <a:alpha val="43137"/>
                    </a:srgbClr>
                  </a:outerShdw>
                </a:effectLst>
              </a:rPr>
              <a:t>(55C4) </a:t>
            </a:r>
            <a:r>
              <a:rPr lang="ar-EG" sz="2800" b="1" dirty="0">
                <a:solidFill>
                  <a:srgbClr val="C00000"/>
                </a:solidFill>
                <a:effectLst>
                  <a:outerShdw blurRad="38100" dist="38100" dir="2700000" algn="tl">
                    <a:srgbClr val="000000">
                      <a:alpha val="43137"/>
                    </a:srgbClr>
                  </a:outerShdw>
                </a:effectLst>
              </a:rPr>
              <a:t> تشير تلك التسمية إلى صلب كربوني نسبة الكربون به </a:t>
            </a:r>
            <a:r>
              <a:rPr lang="en-US" sz="2800" b="1" dirty="0">
                <a:solidFill>
                  <a:srgbClr val="C00000"/>
                </a:solidFill>
                <a:effectLst>
                  <a:outerShdw blurRad="38100" dist="38100" dir="2700000" algn="tl">
                    <a:srgbClr val="000000">
                      <a:alpha val="43137"/>
                    </a:srgbClr>
                  </a:outerShdw>
                </a:effectLst>
              </a:rPr>
              <a:t>0.55%</a:t>
            </a:r>
            <a:r>
              <a:rPr lang="ar-EG" sz="2800" b="1" dirty="0">
                <a:solidFill>
                  <a:srgbClr val="C00000"/>
                </a:solidFill>
                <a:effectLst>
                  <a:outerShdw blurRad="38100" dist="38100" dir="2700000" algn="tl">
                    <a:srgbClr val="000000">
                      <a:alpha val="43137"/>
                    </a:srgbClr>
                  </a:outerShdw>
                </a:effectLst>
              </a:rPr>
              <a:t>  ونسبة المنجنيز به </a:t>
            </a:r>
            <a:r>
              <a:rPr lang="en-US" sz="2800" b="1" dirty="0">
                <a:solidFill>
                  <a:srgbClr val="C00000"/>
                </a:solidFill>
                <a:effectLst>
                  <a:outerShdw blurRad="38100" dist="38100" dir="2700000" algn="tl">
                    <a:srgbClr val="000000">
                      <a:alpha val="43137"/>
                    </a:srgbClr>
                  </a:outerShdw>
                </a:effectLst>
              </a:rPr>
              <a:t>0.04%</a:t>
            </a:r>
          </a:p>
        </p:txBody>
      </p:sp>
    </p:spTree>
    <p:extLst>
      <p:ext uri="{BB962C8B-B14F-4D97-AF65-F5344CB8AC3E}">
        <p14:creationId xmlns:p14="http://schemas.microsoft.com/office/powerpoint/2010/main" val="27006588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تسمية صلب القطع الحر الغير سبائكي </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13579" y="1164134"/>
            <a:ext cx="7606893" cy="5262979"/>
          </a:xfrm>
          <a:prstGeom prst="rect">
            <a:avLst/>
          </a:prstGeom>
        </p:spPr>
        <p:txBody>
          <a:bodyPr wrap="square">
            <a:spAutoFit/>
          </a:bodyPr>
          <a:lstStyle/>
          <a:p>
            <a:pPr algn="just"/>
            <a:r>
              <a:rPr lang="ar-EG" sz="2800" b="1" dirty="0">
                <a:solidFill>
                  <a:srgbClr val="C00000"/>
                </a:solidFill>
                <a:effectLst>
                  <a:outerShdw blurRad="38100" dist="38100" dir="2700000" algn="tl">
                    <a:srgbClr val="000000">
                      <a:alpha val="43137"/>
                    </a:srgbClr>
                  </a:outerShdw>
                </a:effectLst>
              </a:rPr>
              <a:t>يتم تسميته طبقا للقاعدة التالية:</a:t>
            </a:r>
            <a:endParaRPr lang="en-US" sz="2800" b="1" dirty="0">
              <a:solidFill>
                <a:srgbClr val="C00000"/>
              </a:solidFill>
              <a:effectLst>
                <a:outerShdw blurRad="38100" dist="38100" dir="2700000" algn="tl">
                  <a:srgbClr val="000000">
                    <a:alpha val="43137"/>
                  </a:srgbClr>
                </a:outerShdw>
              </a:effectLst>
            </a:endParaRPr>
          </a:p>
          <a:p>
            <a:pPr marL="457200" lvl="0" indent="-457200" algn="just">
              <a:buSzPts val="1600"/>
              <a:buFont typeface="Wingdings" panose="05000000000000000000" pitchFamily="2" charset="2"/>
              <a:buChar char="ü"/>
            </a:pPr>
            <a:r>
              <a:rPr lang="ar-EG" sz="2800" b="1" dirty="0">
                <a:solidFill>
                  <a:srgbClr val="C00000"/>
                </a:solidFill>
                <a:effectLst>
                  <a:outerShdw blurRad="38100" dist="38100" dir="2700000" algn="tl">
                    <a:srgbClr val="000000">
                      <a:alpha val="43137"/>
                    </a:srgbClr>
                  </a:outerShdw>
                </a:effectLst>
              </a:rPr>
              <a:t>رقم يشير إلى </a:t>
            </a:r>
            <a:r>
              <a:rPr lang="en-US" sz="2800" b="1" dirty="0">
                <a:solidFill>
                  <a:srgbClr val="C00000"/>
                </a:solidFill>
                <a:effectLst>
                  <a:outerShdw blurRad="38100" dist="38100" dir="2700000" algn="tl">
                    <a:srgbClr val="000000">
                      <a:alpha val="43137"/>
                    </a:srgbClr>
                  </a:outerShdw>
                </a:effectLst>
              </a:rPr>
              <a:t>100</a:t>
            </a:r>
            <a:r>
              <a:rPr lang="ar-EG" sz="2800" b="1" dirty="0">
                <a:solidFill>
                  <a:srgbClr val="C00000"/>
                </a:solidFill>
                <a:effectLst>
                  <a:outerShdw blurRad="38100" dist="38100" dir="2700000" algn="tl">
                    <a:srgbClr val="000000">
                      <a:alpha val="43137"/>
                    </a:srgbClr>
                  </a:outerShdw>
                </a:effectLst>
              </a:rPr>
              <a:t> ضعف لمتوسط نسبة الكربون.</a:t>
            </a:r>
            <a:endParaRPr lang="en-US" sz="2800" b="1" dirty="0">
              <a:solidFill>
                <a:srgbClr val="C00000"/>
              </a:solidFill>
              <a:effectLst>
                <a:outerShdw blurRad="38100" dist="38100" dir="2700000" algn="tl">
                  <a:srgbClr val="000000">
                    <a:alpha val="43137"/>
                  </a:srgbClr>
                </a:outerShdw>
              </a:effectLst>
            </a:endParaRPr>
          </a:p>
          <a:p>
            <a:pPr marL="457200" lvl="0" indent="-457200" algn="just">
              <a:buSzPts val="1600"/>
              <a:buFont typeface="Wingdings" panose="05000000000000000000" pitchFamily="2" charset="2"/>
              <a:buChar char="ü"/>
            </a:pPr>
            <a:r>
              <a:rPr lang="ar-EG" sz="2800" b="1" dirty="0">
                <a:solidFill>
                  <a:srgbClr val="C00000"/>
                </a:solidFill>
                <a:effectLst>
                  <a:outerShdw blurRad="38100" dist="38100" dir="2700000" algn="tl">
                    <a:srgbClr val="000000">
                      <a:alpha val="43137"/>
                    </a:srgbClr>
                  </a:outerShdw>
                </a:effectLst>
              </a:rPr>
              <a:t>الرمز الكيميائي للكربون </a:t>
            </a:r>
            <a:r>
              <a:rPr lang="en-US" sz="2800" b="1" dirty="0">
                <a:solidFill>
                  <a:srgbClr val="C00000"/>
                </a:solidFill>
                <a:effectLst>
                  <a:outerShdw blurRad="38100" dist="38100" dir="2700000" algn="tl">
                    <a:srgbClr val="000000">
                      <a:alpha val="43137"/>
                    </a:srgbClr>
                  </a:outerShdw>
                </a:effectLst>
              </a:rPr>
              <a:t>(C)</a:t>
            </a:r>
            <a:r>
              <a:rPr lang="ar-EG" sz="2800" b="1" dirty="0">
                <a:solidFill>
                  <a:srgbClr val="C00000"/>
                </a:solidFill>
                <a:effectLst>
                  <a:outerShdw blurRad="38100" dist="38100" dir="2700000" algn="tl">
                    <a:srgbClr val="000000">
                      <a:alpha val="43137"/>
                    </a:srgbClr>
                  </a:outerShdw>
                </a:effectLst>
              </a:rPr>
              <a:t>.</a:t>
            </a:r>
            <a:endParaRPr lang="en-US" sz="2800" b="1" dirty="0">
              <a:solidFill>
                <a:srgbClr val="C00000"/>
              </a:solidFill>
              <a:effectLst>
                <a:outerShdw blurRad="38100" dist="38100" dir="2700000" algn="tl">
                  <a:srgbClr val="000000">
                    <a:alpha val="43137"/>
                  </a:srgbClr>
                </a:outerShdw>
              </a:effectLst>
            </a:endParaRPr>
          </a:p>
          <a:p>
            <a:pPr marL="457200" lvl="0" indent="-457200" algn="just">
              <a:buSzPts val="1600"/>
              <a:buFont typeface="Wingdings" panose="05000000000000000000" pitchFamily="2" charset="2"/>
              <a:buChar char="ü"/>
            </a:pPr>
            <a:r>
              <a:rPr lang="ar-EG" sz="2800" b="1" dirty="0">
                <a:solidFill>
                  <a:srgbClr val="C00000"/>
                </a:solidFill>
                <a:effectLst>
                  <a:outerShdw blurRad="38100" dist="38100" dir="2700000" algn="tl">
                    <a:srgbClr val="000000">
                      <a:alpha val="43137"/>
                    </a:srgbClr>
                  </a:outerShdw>
                </a:effectLst>
              </a:rPr>
              <a:t>رقم يشير إلى </a:t>
            </a:r>
            <a:r>
              <a:rPr lang="en-US" sz="2800" b="1" dirty="0">
                <a:solidFill>
                  <a:srgbClr val="C00000"/>
                </a:solidFill>
                <a:effectLst>
                  <a:outerShdw blurRad="38100" dist="38100" dir="2700000" algn="tl">
                    <a:srgbClr val="000000">
                      <a:alpha val="43137"/>
                    </a:srgbClr>
                  </a:outerShdw>
                </a:effectLst>
              </a:rPr>
              <a:t>10 </a:t>
            </a:r>
            <a:r>
              <a:rPr lang="ar-EG" sz="2800" b="1" dirty="0">
                <a:solidFill>
                  <a:srgbClr val="C00000"/>
                </a:solidFill>
                <a:effectLst>
                  <a:outerShdw blurRad="38100" dist="38100" dir="2700000" algn="tl">
                    <a:srgbClr val="000000">
                      <a:alpha val="43137"/>
                    </a:srgbClr>
                  </a:outerShdw>
                </a:effectLst>
              </a:rPr>
              <a:t>أضعاف لمتوسط نسبة المنجنيز.</a:t>
            </a:r>
            <a:endParaRPr lang="en-US" sz="2800" b="1" dirty="0">
              <a:solidFill>
                <a:srgbClr val="C00000"/>
              </a:solidFill>
              <a:effectLst>
                <a:outerShdw blurRad="38100" dist="38100" dir="2700000" algn="tl">
                  <a:srgbClr val="000000">
                    <a:alpha val="43137"/>
                  </a:srgbClr>
                </a:outerShdw>
              </a:effectLst>
            </a:endParaRPr>
          </a:p>
          <a:p>
            <a:pPr marL="457200" lvl="0" indent="-457200" algn="just">
              <a:buSzPts val="1600"/>
              <a:buFont typeface="Wingdings" panose="05000000000000000000" pitchFamily="2" charset="2"/>
              <a:buChar char="ü"/>
            </a:pPr>
            <a:r>
              <a:rPr lang="ar-EG" sz="2800" b="1" dirty="0">
                <a:solidFill>
                  <a:srgbClr val="C00000"/>
                </a:solidFill>
                <a:effectLst>
                  <a:outerShdw blurRad="38100" dist="38100" dir="2700000" algn="tl">
                    <a:srgbClr val="000000">
                      <a:alpha val="43137"/>
                    </a:srgbClr>
                  </a:outerShdw>
                </a:effectLst>
              </a:rPr>
              <a:t>الرمز الكيميائي لعنصر واحد من مكونات الصلب التي تجعله صلب حر القطع  مثل ( الكبريت </a:t>
            </a:r>
            <a:r>
              <a:rPr lang="en-US" sz="2800" b="1" dirty="0">
                <a:solidFill>
                  <a:srgbClr val="C00000"/>
                </a:solidFill>
                <a:effectLst>
                  <a:outerShdw blurRad="38100" dist="38100" dir="2700000" algn="tl">
                    <a:srgbClr val="000000">
                      <a:alpha val="43137"/>
                    </a:srgbClr>
                  </a:outerShdw>
                </a:effectLst>
              </a:rPr>
              <a:t>(S) </a:t>
            </a:r>
            <a:r>
              <a:rPr lang="ar-EG" sz="2800" b="1" dirty="0">
                <a:solidFill>
                  <a:srgbClr val="C00000"/>
                </a:solidFill>
                <a:effectLst>
                  <a:outerShdw blurRad="38100" dist="38100" dir="2700000" algn="tl">
                    <a:srgbClr val="000000">
                      <a:alpha val="43137"/>
                    </a:srgbClr>
                  </a:outerShdw>
                </a:effectLst>
              </a:rPr>
              <a:t>– الرصاص </a:t>
            </a:r>
            <a:r>
              <a:rPr lang="en-US" sz="2800" b="1" dirty="0">
                <a:solidFill>
                  <a:srgbClr val="C00000"/>
                </a:solidFill>
                <a:effectLst>
                  <a:outerShdw blurRad="38100" dist="38100" dir="2700000" algn="tl">
                    <a:srgbClr val="000000">
                      <a:alpha val="43137"/>
                    </a:srgbClr>
                  </a:outerShdw>
                </a:effectLst>
              </a:rPr>
              <a:t>(</a:t>
            </a:r>
            <a:r>
              <a:rPr lang="en-US" sz="2800" b="1" dirty="0" err="1">
                <a:solidFill>
                  <a:srgbClr val="C00000"/>
                </a:solidFill>
                <a:effectLst>
                  <a:outerShdw blurRad="38100" dist="38100" dir="2700000" algn="tl">
                    <a:srgbClr val="000000">
                      <a:alpha val="43137"/>
                    </a:srgbClr>
                  </a:outerShdw>
                </a:effectLst>
              </a:rPr>
              <a:t>Pb</a:t>
            </a:r>
            <a:r>
              <a:rPr lang="en-US" sz="2800" b="1" dirty="0">
                <a:solidFill>
                  <a:srgbClr val="C00000"/>
                </a:solidFill>
                <a:effectLst>
                  <a:outerShdw blurRad="38100" dist="38100" dir="2700000" algn="tl">
                    <a:srgbClr val="000000">
                      <a:alpha val="43137"/>
                    </a:srgbClr>
                  </a:outerShdw>
                </a:effectLst>
              </a:rPr>
              <a:t>) </a:t>
            </a:r>
            <a:r>
              <a:rPr lang="ar-EG" sz="2800" b="1" dirty="0">
                <a:solidFill>
                  <a:srgbClr val="C00000"/>
                </a:solidFill>
                <a:effectLst>
                  <a:outerShdw blurRad="38100" dist="38100" dir="2700000" algn="tl">
                    <a:srgbClr val="000000">
                      <a:alpha val="43137"/>
                    </a:srgbClr>
                  </a:outerShdw>
                </a:effectLst>
              </a:rPr>
              <a:t>– التريليوم </a:t>
            </a:r>
            <a:r>
              <a:rPr lang="en-US" sz="2800" b="1" dirty="0">
                <a:solidFill>
                  <a:srgbClr val="C00000"/>
                </a:solidFill>
                <a:effectLst>
                  <a:outerShdw blurRad="38100" dist="38100" dir="2700000" algn="tl">
                    <a:srgbClr val="000000">
                      <a:alpha val="43137"/>
                    </a:srgbClr>
                  </a:outerShdw>
                </a:effectLst>
              </a:rPr>
              <a:t>(</a:t>
            </a:r>
            <a:r>
              <a:rPr lang="en-US" sz="2800" b="1" dirty="0" err="1">
                <a:solidFill>
                  <a:srgbClr val="C00000"/>
                </a:solidFill>
                <a:effectLst>
                  <a:outerShdw blurRad="38100" dist="38100" dir="2700000" algn="tl">
                    <a:srgbClr val="000000">
                      <a:alpha val="43137"/>
                    </a:srgbClr>
                  </a:outerShdw>
                </a:effectLst>
              </a:rPr>
              <a:t>Te</a:t>
            </a:r>
            <a:r>
              <a:rPr lang="en-US" sz="2800" b="1" dirty="0">
                <a:solidFill>
                  <a:srgbClr val="C00000"/>
                </a:solidFill>
                <a:effectLst>
                  <a:outerShdw blurRad="38100" dist="38100" dir="2700000" algn="tl">
                    <a:srgbClr val="000000">
                      <a:alpha val="43137"/>
                    </a:srgbClr>
                  </a:outerShdw>
                </a:effectLst>
              </a:rPr>
              <a:t>) </a:t>
            </a:r>
            <a:r>
              <a:rPr lang="ar-EG" sz="2800" b="1" dirty="0">
                <a:solidFill>
                  <a:srgbClr val="C00000"/>
                </a:solidFill>
                <a:effectLst>
                  <a:outerShdw blurRad="38100" dist="38100" dir="2700000" algn="tl">
                    <a:srgbClr val="000000">
                      <a:alpha val="43137"/>
                    </a:srgbClr>
                  </a:outerShdw>
                </a:effectLst>
              </a:rPr>
              <a:t>– السيلينيوم </a:t>
            </a:r>
            <a:r>
              <a:rPr lang="en-US" sz="2800" b="1" dirty="0">
                <a:solidFill>
                  <a:srgbClr val="C00000"/>
                </a:solidFill>
                <a:effectLst>
                  <a:outerShdw blurRad="38100" dist="38100" dir="2700000" algn="tl">
                    <a:srgbClr val="000000">
                      <a:alpha val="43137"/>
                    </a:srgbClr>
                  </a:outerShdw>
                </a:effectLst>
              </a:rPr>
              <a:t>(Se)</a:t>
            </a:r>
            <a:r>
              <a:rPr lang="ar-EG" sz="2800" b="1" dirty="0">
                <a:solidFill>
                  <a:srgbClr val="C00000"/>
                </a:solidFill>
                <a:effectLst>
                  <a:outerShdw blurRad="38100" dist="38100" dir="2700000" algn="tl">
                    <a:srgbClr val="000000">
                      <a:alpha val="43137"/>
                    </a:srgbClr>
                  </a:outerShdw>
                </a:effectLst>
              </a:rPr>
              <a:t>).</a:t>
            </a:r>
            <a:endParaRPr lang="en-US" sz="2800" b="1" dirty="0">
              <a:solidFill>
                <a:srgbClr val="C00000"/>
              </a:solidFill>
              <a:effectLst>
                <a:outerShdw blurRad="38100" dist="38100" dir="2700000" algn="tl">
                  <a:srgbClr val="000000">
                    <a:alpha val="43137"/>
                  </a:srgbClr>
                </a:outerShdw>
              </a:effectLst>
            </a:endParaRPr>
          </a:p>
          <a:p>
            <a:pPr marL="457200" lvl="0" indent="-457200" algn="just">
              <a:buSzPts val="1600"/>
              <a:buFont typeface="Wingdings" panose="05000000000000000000" pitchFamily="2" charset="2"/>
              <a:buChar char="ü"/>
            </a:pPr>
            <a:r>
              <a:rPr lang="ar-EG" sz="2800" b="1" dirty="0">
                <a:solidFill>
                  <a:srgbClr val="C00000"/>
                </a:solidFill>
                <a:effectLst>
                  <a:outerShdw blurRad="38100" dist="38100" dir="2700000" algn="tl">
                    <a:srgbClr val="000000">
                      <a:alpha val="43137"/>
                    </a:srgbClr>
                  </a:outerShdw>
                </a:effectLst>
              </a:rPr>
              <a:t>رقم يشير إلى </a:t>
            </a:r>
            <a:r>
              <a:rPr lang="en-US" sz="2800" b="1" dirty="0">
                <a:solidFill>
                  <a:srgbClr val="C00000"/>
                </a:solidFill>
                <a:effectLst>
                  <a:outerShdw blurRad="38100" dist="38100" dir="2700000" algn="tl">
                    <a:srgbClr val="000000">
                      <a:alpha val="43137"/>
                    </a:srgbClr>
                  </a:outerShdw>
                </a:effectLst>
              </a:rPr>
              <a:t>100</a:t>
            </a:r>
            <a:r>
              <a:rPr lang="ar-EG" sz="2800" b="1" dirty="0">
                <a:solidFill>
                  <a:srgbClr val="C00000"/>
                </a:solidFill>
                <a:effectLst>
                  <a:outerShdw blurRad="38100" dist="38100" dir="2700000" algn="tl">
                    <a:srgbClr val="000000">
                      <a:alpha val="43137"/>
                    </a:srgbClr>
                  </a:outerShdw>
                </a:effectLst>
              </a:rPr>
              <a:t> ضعف لمتوسط نسبة العنصر المختار من الخطوة السابقة.</a:t>
            </a:r>
            <a:endParaRPr lang="en-US" sz="2800" b="1" dirty="0">
              <a:solidFill>
                <a:srgbClr val="C00000"/>
              </a:solidFill>
              <a:effectLst>
                <a:outerShdw blurRad="38100" dist="38100" dir="2700000" algn="tl">
                  <a:srgbClr val="000000">
                    <a:alpha val="43137"/>
                  </a:srgbClr>
                </a:outerShdw>
              </a:effectLst>
            </a:endParaRPr>
          </a:p>
          <a:p>
            <a:r>
              <a:rPr lang="ar-EG" sz="2800" b="1" dirty="0">
                <a:solidFill>
                  <a:srgbClr val="C00000"/>
                </a:solidFill>
                <a:effectLst>
                  <a:outerShdw blurRad="38100" dist="38100" dir="2700000" algn="tl">
                    <a:srgbClr val="000000">
                      <a:alpha val="43137"/>
                    </a:srgbClr>
                  </a:outerShdw>
                </a:effectLst>
              </a:rPr>
              <a:t>والمثال التالي يوضح ذلك: </a:t>
            </a:r>
            <a:r>
              <a:rPr lang="en-US" sz="2800" b="1" dirty="0">
                <a:solidFill>
                  <a:srgbClr val="C00000"/>
                </a:solidFill>
                <a:effectLst>
                  <a:outerShdw blurRad="38100" dist="38100" dir="2700000" algn="tl">
                    <a:srgbClr val="000000">
                      <a:alpha val="43137"/>
                    </a:srgbClr>
                  </a:outerShdw>
                </a:effectLst>
              </a:rPr>
              <a:t>(25C12S14)</a:t>
            </a:r>
            <a:r>
              <a:rPr lang="ar-EG" sz="2800" b="1" dirty="0">
                <a:solidFill>
                  <a:srgbClr val="C00000"/>
                </a:solidFill>
                <a:effectLst>
                  <a:outerShdw blurRad="38100" dist="38100" dir="2700000" algn="tl">
                    <a:srgbClr val="000000">
                      <a:alpha val="43137"/>
                    </a:srgbClr>
                  </a:outerShdw>
                </a:effectLst>
              </a:rPr>
              <a:t> تشير تلك التسمية إلى صلب القطع الحر الذي نسبة الكربون به </a:t>
            </a:r>
            <a:r>
              <a:rPr lang="en-US" sz="2800" b="1" dirty="0">
                <a:solidFill>
                  <a:srgbClr val="C00000"/>
                </a:solidFill>
                <a:effectLst>
                  <a:outerShdw blurRad="38100" dist="38100" dir="2700000" algn="tl">
                    <a:srgbClr val="000000">
                      <a:alpha val="43137"/>
                    </a:srgbClr>
                  </a:outerShdw>
                </a:effectLst>
              </a:rPr>
              <a:t>0.25%</a:t>
            </a:r>
            <a:r>
              <a:rPr lang="ar-EG" sz="2800" b="1" dirty="0">
                <a:solidFill>
                  <a:srgbClr val="C00000"/>
                </a:solidFill>
                <a:effectLst>
                  <a:outerShdw blurRad="38100" dist="38100" dir="2700000" algn="tl">
                    <a:srgbClr val="000000">
                      <a:alpha val="43137"/>
                    </a:srgbClr>
                  </a:outerShdw>
                </a:effectLst>
              </a:rPr>
              <a:t> ونسبة المنجنيز به </a:t>
            </a:r>
            <a:r>
              <a:rPr lang="en-US" sz="2800" b="1" dirty="0">
                <a:solidFill>
                  <a:srgbClr val="C00000"/>
                </a:solidFill>
                <a:effectLst>
                  <a:outerShdw blurRad="38100" dist="38100" dir="2700000" algn="tl">
                    <a:srgbClr val="000000">
                      <a:alpha val="43137"/>
                    </a:srgbClr>
                  </a:outerShdw>
                </a:effectLst>
              </a:rPr>
              <a:t>1.2%</a:t>
            </a:r>
            <a:r>
              <a:rPr lang="ar-EG" sz="2800" b="1" dirty="0">
                <a:solidFill>
                  <a:srgbClr val="C00000"/>
                </a:solidFill>
                <a:effectLst>
                  <a:outerShdw blurRad="38100" dist="38100" dir="2700000" algn="tl">
                    <a:srgbClr val="000000">
                      <a:alpha val="43137"/>
                    </a:srgbClr>
                  </a:outerShdw>
                </a:effectLst>
              </a:rPr>
              <a:t> ونسبة الكبريت به </a:t>
            </a:r>
            <a:r>
              <a:rPr lang="en-US" sz="2800" b="1" dirty="0">
                <a:solidFill>
                  <a:srgbClr val="C00000"/>
                </a:solidFill>
                <a:effectLst>
                  <a:outerShdw blurRad="38100" dist="38100" dir="2700000" algn="tl">
                    <a:srgbClr val="000000">
                      <a:alpha val="43137"/>
                    </a:srgbClr>
                  </a:outerShdw>
                </a:effectLst>
              </a:rPr>
              <a:t>0.14%</a:t>
            </a:r>
            <a:r>
              <a:rPr lang="ar-EG" sz="2800" b="1" dirty="0">
                <a:solidFill>
                  <a:srgbClr val="C00000"/>
                </a:solidFill>
                <a:effectLst>
                  <a:outerShdw blurRad="38100" dist="38100" dir="2700000" algn="tl">
                    <a:srgbClr val="000000">
                      <a:alpha val="43137"/>
                    </a:srgbClr>
                  </a:outerShdw>
                </a:effectLst>
              </a:rPr>
              <a:t>. </a:t>
            </a:r>
            <a:endParaRPr lang="en-US" sz="2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0275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تسمية </a:t>
            </a:r>
            <a:r>
              <a:rPr lang="ar-EG" sz="4800" b="1" u="sng" dirty="0" smtClean="0">
                <a:solidFill>
                  <a:srgbClr val="C00000"/>
                </a:solidFill>
                <a:effectLst>
                  <a:outerShdw blurRad="38100" dist="38100" dir="2700000" algn="tl">
                    <a:srgbClr val="000000">
                      <a:alpha val="43137"/>
                    </a:srgbClr>
                  </a:outerShdw>
                </a:effectLst>
                <a:cs typeface="Simple Bold Jut Out" pitchFamily="2" charset="-78"/>
              </a:rPr>
              <a:t>سبائك الصلب</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13579" y="1164134"/>
            <a:ext cx="7606893" cy="5262979"/>
          </a:xfrm>
          <a:prstGeom prst="rect">
            <a:avLst/>
          </a:prstGeom>
        </p:spPr>
        <p:txBody>
          <a:bodyPr wrap="square">
            <a:spAutoFit/>
          </a:bodyPr>
          <a:lstStyle/>
          <a:p>
            <a:pPr marL="457200" indent="-457200" algn="just">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رقم </a:t>
            </a:r>
            <a:r>
              <a:rPr lang="ar-EG" sz="2800" b="1" dirty="0">
                <a:solidFill>
                  <a:srgbClr val="C00000"/>
                </a:solidFill>
                <a:effectLst>
                  <a:outerShdw blurRad="38100" dist="38100" dir="2700000" algn="tl">
                    <a:srgbClr val="000000">
                      <a:alpha val="43137"/>
                    </a:srgbClr>
                  </a:outerShdw>
                </a:effectLst>
              </a:rPr>
              <a:t>يشير إلى 100 ضعف متوسط نسبة الكربون في السبيكة.</a:t>
            </a:r>
          </a:p>
          <a:p>
            <a:pPr marL="457200" indent="-457200" algn="just">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الرموز </a:t>
            </a:r>
            <a:r>
              <a:rPr lang="ar-EG" sz="2800" b="1" dirty="0">
                <a:solidFill>
                  <a:srgbClr val="C00000"/>
                </a:solidFill>
                <a:effectLst>
                  <a:outerShdw blurRad="38100" dist="38100" dir="2700000" algn="tl">
                    <a:srgbClr val="000000">
                      <a:alpha val="43137"/>
                    </a:srgbClr>
                  </a:outerShdw>
                </a:effectLst>
              </a:rPr>
              <a:t>الكيميائية لكل العناصر المكونة للسبيكة بحيث يتبع كل عنصر متوسط نسبته المئوية مضروبة في معامل </a:t>
            </a:r>
            <a:r>
              <a:rPr lang="en-US" sz="2800" b="1" dirty="0">
                <a:solidFill>
                  <a:srgbClr val="C00000"/>
                </a:solidFill>
                <a:effectLst>
                  <a:outerShdw blurRad="38100" dist="38100" dir="2700000" algn="tl">
                    <a:srgbClr val="000000">
                      <a:alpha val="43137"/>
                    </a:srgbClr>
                  </a:outerShdw>
                </a:effectLst>
              </a:rPr>
              <a:t>Factor. </a:t>
            </a:r>
          </a:p>
          <a:p>
            <a:pPr marL="457200" indent="-457200" algn="just">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المعامل </a:t>
            </a:r>
            <a:r>
              <a:rPr lang="ar-EG" sz="2800" b="1" dirty="0">
                <a:solidFill>
                  <a:srgbClr val="C00000"/>
                </a:solidFill>
                <a:effectLst>
                  <a:outerShdw blurRad="38100" dist="38100" dir="2700000" algn="tl">
                    <a:srgbClr val="000000">
                      <a:alpha val="43137"/>
                    </a:srgbClr>
                  </a:outerShdw>
                </a:effectLst>
              </a:rPr>
              <a:t>المضروب فيه متوسط نسبة كل عنصر في السبيكة يعتمد على العنصر السبائكي </a:t>
            </a:r>
            <a:r>
              <a:rPr lang="en-US" sz="2400" b="1" dirty="0">
                <a:solidFill>
                  <a:srgbClr val="C00000"/>
                </a:solidFill>
                <a:effectLst>
                  <a:outerShdw blurRad="38100" dist="38100" dir="2700000" algn="tl">
                    <a:srgbClr val="000000">
                      <a:alpha val="43137"/>
                    </a:srgbClr>
                  </a:outerShdw>
                </a:effectLst>
              </a:rPr>
              <a:t>Alloying Element </a:t>
            </a:r>
            <a:r>
              <a:rPr lang="ar-EG" sz="2800" b="1" dirty="0">
                <a:solidFill>
                  <a:srgbClr val="C00000"/>
                </a:solidFill>
                <a:effectLst>
                  <a:outerShdw blurRad="38100" dist="38100" dir="2700000" algn="tl">
                    <a:srgbClr val="000000">
                      <a:alpha val="43137"/>
                    </a:srgbClr>
                  </a:outerShdw>
                </a:effectLst>
              </a:rPr>
              <a:t>المبينة قيمه في الجدول المقابل.</a:t>
            </a:r>
          </a:p>
          <a:p>
            <a:pPr marL="457200" indent="-457200" algn="just">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في </a:t>
            </a:r>
            <a:r>
              <a:rPr lang="ar-EG" sz="2800" b="1" dirty="0">
                <a:solidFill>
                  <a:srgbClr val="C00000"/>
                </a:solidFill>
                <a:effectLst>
                  <a:outerShdw blurRad="38100" dist="38100" dir="2700000" algn="tl">
                    <a:srgbClr val="000000">
                      <a:alpha val="43137"/>
                    </a:srgbClr>
                  </a:outerShdw>
                </a:effectLst>
              </a:rPr>
              <a:t>سبائك الصلب لايتم إضافة عنصر المنجنيز </a:t>
            </a:r>
            <a:r>
              <a:rPr lang="ar-EG" sz="2800" b="1" dirty="0" smtClean="0">
                <a:solidFill>
                  <a:srgbClr val="C00000"/>
                </a:solidFill>
                <a:effectLst>
                  <a:outerShdw blurRad="38100" dist="38100" dir="2700000" algn="tl">
                    <a:srgbClr val="000000">
                      <a:alpha val="43137"/>
                    </a:srgbClr>
                  </a:outerShdw>
                </a:effectLst>
              </a:rPr>
              <a:t>للسبيكة </a:t>
            </a:r>
            <a:r>
              <a:rPr lang="ar-EG" sz="2800" b="1" dirty="0">
                <a:solidFill>
                  <a:srgbClr val="C00000"/>
                </a:solidFill>
                <a:effectLst>
                  <a:outerShdw blurRad="38100" dist="38100" dir="2700000" algn="tl">
                    <a:srgbClr val="000000">
                      <a:alpha val="43137"/>
                    </a:srgbClr>
                  </a:outerShdw>
                </a:effectLst>
              </a:rPr>
              <a:t>عند تسميتها هندسيا إلا إذا كانت نسبته أكبر من أو تساوي 1%.</a:t>
            </a:r>
          </a:p>
          <a:p>
            <a:pPr marL="457200" indent="-457200" algn="just">
              <a:buFont typeface="Wingdings" panose="05000000000000000000" pitchFamily="2" charset="2"/>
              <a:buChar char="ü"/>
            </a:pPr>
            <a:r>
              <a:rPr lang="ar-EG" sz="2800" b="1" dirty="0" smtClean="0">
                <a:solidFill>
                  <a:srgbClr val="C00000"/>
                </a:solidFill>
                <a:effectLst>
                  <a:outerShdw blurRad="38100" dist="38100" dir="2700000" algn="tl">
                    <a:srgbClr val="000000">
                      <a:alpha val="43137"/>
                    </a:srgbClr>
                  </a:outerShdw>
                </a:effectLst>
              </a:rPr>
              <a:t>يتم </a:t>
            </a:r>
            <a:r>
              <a:rPr lang="ar-EG" sz="2800" b="1" dirty="0">
                <a:solidFill>
                  <a:srgbClr val="C00000"/>
                </a:solidFill>
                <a:effectLst>
                  <a:outerShdw blurRad="38100" dist="38100" dir="2700000" algn="tl">
                    <a:srgbClr val="000000">
                      <a:alpha val="43137"/>
                    </a:srgbClr>
                  </a:outerShdw>
                </a:effectLst>
              </a:rPr>
              <a:t>ترتيب الرموز الكيميائية لعناصر السبيكة والأرقام الدالة عليها ترتيبا تنازليا على حسب النسبة المئوية لمحتوى كل عنصر.</a:t>
            </a:r>
          </a:p>
        </p:txBody>
      </p:sp>
    </p:spTree>
    <p:extLst>
      <p:ext uri="{BB962C8B-B14F-4D97-AF65-F5344CB8AC3E}">
        <p14:creationId xmlns:p14="http://schemas.microsoft.com/office/powerpoint/2010/main" val="35585894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تسمية </a:t>
            </a:r>
            <a:r>
              <a:rPr lang="ar-EG" sz="4800" b="1" u="sng" dirty="0" smtClean="0">
                <a:solidFill>
                  <a:srgbClr val="C00000"/>
                </a:solidFill>
                <a:effectLst>
                  <a:outerShdw blurRad="38100" dist="38100" dir="2700000" algn="tl">
                    <a:srgbClr val="000000">
                      <a:alpha val="43137"/>
                    </a:srgbClr>
                  </a:outerShdw>
                </a:effectLst>
                <a:cs typeface="Simple Bold Jut Out" pitchFamily="2" charset="-78"/>
              </a:rPr>
              <a:t>سبائك الصلب العالي</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13579" y="1164134"/>
            <a:ext cx="7606893" cy="5262979"/>
          </a:xfrm>
          <a:prstGeom prst="rect">
            <a:avLst/>
          </a:prstGeom>
        </p:spPr>
        <p:txBody>
          <a:bodyPr wrap="square">
            <a:spAutoFit/>
          </a:bodyPr>
          <a:lstStyle/>
          <a:p>
            <a:pPr marL="457200" indent="-457200" algn="just">
              <a:lnSpc>
                <a:spcPct val="150000"/>
              </a:lnSpc>
              <a:buFont typeface="Wingdings" panose="05000000000000000000" pitchFamily="2" charset="2"/>
              <a:buChar char="ü"/>
            </a:pPr>
            <a:r>
              <a:rPr lang="ar-EG" sz="3200" b="1" dirty="0" smtClean="0">
                <a:solidFill>
                  <a:srgbClr val="C00000"/>
                </a:solidFill>
                <a:effectLst>
                  <a:outerShdw blurRad="38100" dist="38100" dir="2700000" algn="tl">
                    <a:srgbClr val="000000">
                      <a:alpha val="43137"/>
                    </a:srgbClr>
                  </a:outerShdw>
                </a:effectLst>
              </a:rPr>
              <a:t>الحرف </a:t>
            </a:r>
            <a:r>
              <a:rPr lang="en-US" sz="3200" b="1" dirty="0">
                <a:solidFill>
                  <a:srgbClr val="C00000"/>
                </a:solidFill>
                <a:effectLst>
                  <a:outerShdw blurRad="38100" dist="38100" dir="2700000" algn="tl">
                    <a:srgbClr val="000000">
                      <a:alpha val="43137"/>
                    </a:srgbClr>
                  </a:outerShdw>
                </a:effectLst>
              </a:rPr>
              <a:t>X</a:t>
            </a:r>
          </a:p>
          <a:p>
            <a:pPr marL="457200" indent="-457200" algn="just">
              <a:lnSpc>
                <a:spcPct val="150000"/>
              </a:lnSpc>
              <a:buFont typeface="Wingdings" panose="05000000000000000000" pitchFamily="2" charset="2"/>
              <a:buChar char="ü"/>
            </a:pPr>
            <a:r>
              <a:rPr lang="ar-EG" sz="3200" b="1" dirty="0" smtClean="0">
                <a:solidFill>
                  <a:srgbClr val="C00000"/>
                </a:solidFill>
                <a:effectLst>
                  <a:outerShdw blurRad="38100" dist="38100" dir="2700000" algn="tl">
                    <a:srgbClr val="000000">
                      <a:alpha val="43137"/>
                    </a:srgbClr>
                  </a:outerShdw>
                </a:effectLst>
              </a:rPr>
              <a:t>رقم </a:t>
            </a:r>
            <a:r>
              <a:rPr lang="ar-EG" sz="3200" b="1" dirty="0">
                <a:solidFill>
                  <a:srgbClr val="C00000"/>
                </a:solidFill>
                <a:effectLst>
                  <a:outerShdw blurRad="38100" dist="38100" dir="2700000" algn="tl">
                    <a:srgbClr val="000000">
                      <a:alpha val="43137"/>
                    </a:srgbClr>
                  </a:outerShdw>
                </a:effectLst>
              </a:rPr>
              <a:t>يشير إلى 100 ضعف لمتوسط نسبة الكربون في السبيكة.</a:t>
            </a:r>
          </a:p>
          <a:p>
            <a:pPr marL="457200" indent="-457200" algn="just">
              <a:lnSpc>
                <a:spcPct val="150000"/>
              </a:lnSpc>
              <a:buFont typeface="Wingdings" panose="05000000000000000000" pitchFamily="2" charset="2"/>
              <a:buChar char="ü"/>
            </a:pPr>
            <a:r>
              <a:rPr lang="ar-EG" sz="3200" b="1" dirty="0" smtClean="0">
                <a:solidFill>
                  <a:srgbClr val="C00000"/>
                </a:solidFill>
                <a:effectLst>
                  <a:outerShdw blurRad="38100" dist="38100" dir="2700000" algn="tl">
                    <a:srgbClr val="000000">
                      <a:alpha val="43137"/>
                    </a:srgbClr>
                  </a:outerShdw>
                </a:effectLst>
              </a:rPr>
              <a:t>رمز </a:t>
            </a:r>
            <a:r>
              <a:rPr lang="ar-EG" sz="3200" b="1" dirty="0">
                <a:solidFill>
                  <a:srgbClr val="C00000"/>
                </a:solidFill>
                <a:effectLst>
                  <a:outerShdw blurRad="38100" dist="38100" dir="2700000" algn="tl">
                    <a:srgbClr val="000000">
                      <a:alpha val="43137"/>
                    </a:srgbClr>
                  </a:outerShdw>
                </a:effectLst>
              </a:rPr>
              <a:t>كل عنصر من عناصر السبيكة متبوعا بنسبته لأقرب عدد صحيح.</a:t>
            </a:r>
          </a:p>
          <a:p>
            <a:pPr marL="457200" indent="-457200" algn="just">
              <a:lnSpc>
                <a:spcPct val="150000"/>
              </a:lnSpc>
              <a:buFont typeface="Wingdings" panose="05000000000000000000" pitchFamily="2" charset="2"/>
              <a:buChar char="ü"/>
            </a:pPr>
            <a:r>
              <a:rPr lang="ar-EG" sz="3200" b="1" dirty="0" smtClean="0">
                <a:solidFill>
                  <a:srgbClr val="C00000"/>
                </a:solidFill>
                <a:effectLst>
                  <a:outerShdw blurRad="38100" dist="38100" dir="2700000" algn="tl">
                    <a:srgbClr val="000000">
                      <a:alpha val="43137"/>
                    </a:srgbClr>
                  </a:outerShdw>
                </a:effectLst>
              </a:rPr>
              <a:t>الرمز </a:t>
            </a:r>
            <a:r>
              <a:rPr lang="ar-EG" sz="3200" b="1" dirty="0">
                <a:solidFill>
                  <a:srgbClr val="C00000"/>
                </a:solidFill>
                <a:effectLst>
                  <a:outerShdw blurRad="38100" dist="38100" dir="2700000" algn="tl">
                    <a:srgbClr val="000000">
                      <a:alpha val="43137"/>
                    </a:srgbClr>
                  </a:outerShdw>
                </a:effectLst>
              </a:rPr>
              <a:t>الكيميائي لأي عنصر يتم اضافته لإاكساب السبيكة خاصية معينة</a:t>
            </a:r>
          </a:p>
        </p:txBody>
      </p:sp>
    </p:spTree>
    <p:extLst>
      <p:ext uri="{BB962C8B-B14F-4D97-AF65-F5344CB8AC3E}">
        <p14:creationId xmlns:p14="http://schemas.microsoft.com/office/powerpoint/2010/main" val="3768796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76672"/>
            <a:ext cx="7124328" cy="576064"/>
          </a:xfrm>
        </p:spPr>
        <p:txBody>
          <a:bodyPr>
            <a:noAutofit/>
          </a:bodyPr>
          <a:lstStyle/>
          <a:p>
            <a:pPr marL="182880" algn="ctr"/>
            <a:r>
              <a:rPr lang="ar-EG" sz="3600" b="1" u="sng" dirty="0">
                <a:solidFill>
                  <a:srgbClr val="C00000"/>
                </a:solidFill>
                <a:effectLst>
                  <a:outerShdw blurRad="38100" dist="38100" dir="2700000" algn="tl">
                    <a:srgbClr val="000000">
                      <a:alpha val="43137"/>
                    </a:srgbClr>
                  </a:outerShdw>
                </a:effectLst>
                <a:cs typeface="Simple Bold Jut Out" pitchFamily="2" charset="-78"/>
              </a:rPr>
              <a:t>أهم أجزاء الآلات المستخدم الصلب </a:t>
            </a:r>
            <a:r>
              <a:rPr lang="ar-EG" sz="3600" b="1" u="sng" dirty="0" smtClean="0">
                <a:solidFill>
                  <a:srgbClr val="C00000"/>
                </a:solidFill>
                <a:effectLst>
                  <a:outerShdw blurRad="38100" dist="38100" dir="2700000" algn="tl">
                    <a:srgbClr val="000000">
                      <a:alpha val="43137"/>
                    </a:srgbClr>
                  </a:outerShdw>
                </a:effectLst>
                <a:cs typeface="Simple Bold Jut Out" pitchFamily="2" charset="-78"/>
              </a:rPr>
              <a:t>الكربوني </a:t>
            </a:r>
            <a:r>
              <a:rPr lang="ar-EG" sz="3600" b="1" u="sng" dirty="0">
                <a:solidFill>
                  <a:srgbClr val="C00000"/>
                </a:solidFill>
                <a:effectLst>
                  <a:outerShdw blurRad="38100" dist="38100" dir="2700000" algn="tl">
                    <a:srgbClr val="000000">
                      <a:alpha val="43137"/>
                    </a:srgbClr>
                  </a:outerShdw>
                </a:effectLst>
                <a:cs typeface="Simple Bold Jut Out" pitchFamily="2" charset="-78"/>
              </a:rPr>
              <a:t>في تصنيعها</a:t>
            </a:r>
            <a:endParaRPr lang="en-US" sz="1800" b="1" u="sng" dirty="0">
              <a:solidFill>
                <a:srgbClr val="C00000"/>
              </a:solidFill>
              <a:effectLst>
                <a:outerShdw blurRad="38100" dist="38100" dir="2700000" algn="tl">
                  <a:srgbClr val="000000">
                    <a:alpha val="43137"/>
                  </a:srgbClr>
                </a:outerShdw>
              </a:effectLst>
              <a:cs typeface="Simple Bold Jut Out"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359892913"/>
              </p:ext>
            </p:extLst>
          </p:nvPr>
        </p:nvGraphicFramePr>
        <p:xfrm>
          <a:off x="1115616" y="1124744"/>
          <a:ext cx="7344816" cy="5398008"/>
        </p:xfrm>
        <a:graphic>
          <a:graphicData uri="http://schemas.openxmlformats.org/drawingml/2006/table">
            <a:tbl>
              <a:tblPr rtl="1">
                <a:tableStyleId>{5C22544A-7EE6-4342-B048-85BDC9FD1C3A}</a:tableStyleId>
              </a:tblPr>
              <a:tblGrid>
                <a:gridCol w="1041899"/>
                <a:gridCol w="6302917"/>
              </a:tblGrid>
              <a:tr h="274704">
                <a:tc>
                  <a:txBody>
                    <a:bodyPr/>
                    <a:lstStyle/>
                    <a:p>
                      <a:pPr algn="ctr"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التسمية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solidFill>
                      <a:schemeClr val="bg1"/>
                    </a:solidFill>
                  </a:tcPr>
                </a:tc>
                <a:tc>
                  <a:txBody>
                    <a:bodyPr/>
                    <a:lstStyle/>
                    <a:p>
                      <a:pPr algn="ctr"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الإستخدامات</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solidFill>
                      <a:schemeClr val="bg1"/>
                    </a:solidFill>
                  </a:tcPr>
                </a:tc>
              </a:tr>
              <a:tr h="464817">
                <a:tc>
                  <a:txBody>
                    <a:bodyPr/>
                    <a:lstStyle/>
                    <a:p>
                      <a:pPr algn="ctr" rtl="1">
                        <a:lnSpc>
                          <a:spcPct val="115000"/>
                        </a:lnSpc>
                        <a:spcAft>
                          <a:spcPts val="0"/>
                        </a:spcAft>
                      </a:pPr>
                      <a:r>
                        <a:rPr lang="en-US" sz="2000" b="1" dirty="0">
                          <a:solidFill>
                            <a:srgbClr val="C00000"/>
                          </a:solidFill>
                          <a:effectLst>
                            <a:outerShdw blurRad="38100" dist="38100" dir="2700000" algn="tl">
                              <a:srgbClr val="000000">
                                <a:alpha val="43137"/>
                              </a:srgbClr>
                            </a:outerShdw>
                          </a:effectLst>
                          <a:cs typeface="Simple Bold Jut Out"/>
                        </a:rPr>
                        <a:t>7C4</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هياكل الآلات والسيارات</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r>
              <a:tr h="453074">
                <a:tc>
                  <a:txBody>
                    <a:bodyPr/>
                    <a:lstStyle/>
                    <a:p>
                      <a:pPr algn="ctr" rtl="1">
                        <a:lnSpc>
                          <a:spcPct val="115000"/>
                        </a:lnSpc>
                        <a:spcAft>
                          <a:spcPts val="0"/>
                        </a:spcAft>
                      </a:pPr>
                      <a:r>
                        <a:rPr lang="en-US" sz="2000" b="1" dirty="0">
                          <a:solidFill>
                            <a:srgbClr val="C00000"/>
                          </a:solidFill>
                          <a:effectLst>
                            <a:outerShdw blurRad="38100" dist="38100" dir="2700000" algn="tl">
                              <a:srgbClr val="000000">
                                <a:alpha val="43137"/>
                              </a:srgbClr>
                            </a:outerShdw>
                          </a:effectLst>
                          <a:cs typeface="Simple Bold Jut Out"/>
                        </a:rPr>
                        <a:t>10C4</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الكامات – أعمدة الكامات – التروس الدودية – العجلات المسننة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r>
              <a:tr h="464817">
                <a:tc>
                  <a:txBody>
                    <a:bodyPr/>
                    <a:lstStyle/>
                    <a:p>
                      <a:pPr algn="ctr" rtl="1">
                        <a:lnSpc>
                          <a:spcPct val="115000"/>
                        </a:lnSpc>
                        <a:spcAft>
                          <a:spcPts val="0"/>
                        </a:spcAft>
                      </a:pPr>
                      <a:r>
                        <a:rPr lang="en-US" sz="2000" b="1">
                          <a:solidFill>
                            <a:srgbClr val="C00000"/>
                          </a:solidFill>
                          <a:effectLst>
                            <a:outerShdw blurRad="38100" dist="38100" dir="2700000" algn="tl">
                              <a:srgbClr val="000000">
                                <a:alpha val="43137"/>
                              </a:srgbClr>
                            </a:outerShdw>
                          </a:effectLst>
                          <a:cs typeface="Simple Bold Jut Out"/>
                        </a:rPr>
                        <a:t>30C8</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الروافع – أذرع توابع الصمامات – أذرع الوصل أو الربط</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r>
              <a:tr h="464817">
                <a:tc>
                  <a:txBody>
                    <a:bodyPr/>
                    <a:lstStyle/>
                    <a:p>
                      <a:pPr algn="ctr" rtl="1">
                        <a:lnSpc>
                          <a:spcPct val="115000"/>
                        </a:lnSpc>
                        <a:spcAft>
                          <a:spcPts val="0"/>
                        </a:spcAft>
                      </a:pPr>
                      <a:r>
                        <a:rPr lang="en-US" sz="2000" b="1">
                          <a:solidFill>
                            <a:srgbClr val="C00000"/>
                          </a:solidFill>
                          <a:effectLst>
                            <a:outerShdw blurRad="38100" dist="38100" dir="2700000" algn="tl">
                              <a:srgbClr val="000000">
                                <a:alpha val="43137"/>
                              </a:srgbClr>
                            </a:outerShdw>
                          </a:effectLst>
                          <a:cs typeface="Simple Bold Jut Out"/>
                        </a:rPr>
                        <a:t>40C8</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أعمدة نقل القدرة – أعمدة المرافق – أذرع التوصيل - المسامير</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r>
              <a:tr h="464817">
                <a:tc>
                  <a:txBody>
                    <a:bodyPr/>
                    <a:lstStyle/>
                    <a:p>
                      <a:pPr algn="ctr" rtl="1">
                        <a:lnSpc>
                          <a:spcPct val="115000"/>
                        </a:lnSpc>
                        <a:spcAft>
                          <a:spcPts val="0"/>
                        </a:spcAft>
                      </a:pPr>
                      <a:r>
                        <a:rPr lang="en-US" sz="2000" b="1" dirty="0">
                          <a:solidFill>
                            <a:srgbClr val="C00000"/>
                          </a:solidFill>
                          <a:effectLst>
                            <a:outerShdw blurRad="38100" dist="38100" dir="2700000" algn="tl">
                              <a:srgbClr val="000000">
                                <a:alpha val="43137"/>
                              </a:srgbClr>
                            </a:outerShdw>
                          </a:effectLst>
                          <a:cs typeface="Simple Bold Jut Out"/>
                        </a:rPr>
                        <a:t>45C8</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أعمدة نقل القدرة – التروس ذات الاحجام الكبيرة – مغازل الآلات</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r>
              <a:tr h="464817">
                <a:tc>
                  <a:txBody>
                    <a:bodyPr/>
                    <a:lstStyle/>
                    <a:p>
                      <a:pPr algn="ctr" rtl="1">
                        <a:lnSpc>
                          <a:spcPct val="115000"/>
                        </a:lnSpc>
                        <a:spcAft>
                          <a:spcPts val="0"/>
                        </a:spcAft>
                      </a:pPr>
                      <a:r>
                        <a:rPr lang="en-US" sz="2000" b="1" dirty="0">
                          <a:solidFill>
                            <a:srgbClr val="C00000"/>
                          </a:solidFill>
                          <a:effectLst>
                            <a:outerShdw blurRad="38100" dist="38100" dir="2700000" algn="tl">
                              <a:srgbClr val="000000">
                                <a:alpha val="43137"/>
                              </a:srgbClr>
                            </a:outerShdw>
                          </a:effectLst>
                          <a:cs typeface="Simple Bold Jut Out"/>
                        </a:rPr>
                        <a:t>50C4</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أعمدة نقل القدرة – التروس المخروطية والدودية - الإسطوانات</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r>
              <a:tr h="784219">
                <a:tc>
                  <a:txBody>
                    <a:bodyPr/>
                    <a:lstStyle/>
                    <a:p>
                      <a:pPr algn="ctr" rtl="1">
                        <a:lnSpc>
                          <a:spcPct val="115000"/>
                        </a:lnSpc>
                        <a:spcAft>
                          <a:spcPts val="0"/>
                        </a:spcAft>
                      </a:pPr>
                      <a:r>
                        <a:rPr lang="en-US" sz="2000" b="1" dirty="0">
                          <a:solidFill>
                            <a:srgbClr val="C00000"/>
                          </a:solidFill>
                          <a:effectLst>
                            <a:outerShdw blurRad="38100" dist="38100" dir="2700000" algn="tl">
                              <a:srgbClr val="000000">
                                <a:alpha val="43137"/>
                              </a:srgbClr>
                            </a:outerShdw>
                          </a:effectLst>
                          <a:cs typeface="Simple Bold Jut Out"/>
                        </a:rPr>
                        <a:t>55C8</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أجزاء متوسطة المقاومة للتآكل (التروس – الكامات – العجلات المسننة – الخوابير – الإسطوانات)</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r>
              <a:tr h="464817">
                <a:tc>
                  <a:txBody>
                    <a:bodyPr/>
                    <a:lstStyle/>
                    <a:p>
                      <a:pPr algn="ctr" rtl="1">
                        <a:lnSpc>
                          <a:spcPct val="115000"/>
                        </a:lnSpc>
                        <a:spcAft>
                          <a:spcPts val="0"/>
                        </a:spcAft>
                      </a:pPr>
                      <a:r>
                        <a:rPr lang="en-US" sz="2000" b="1" dirty="0">
                          <a:solidFill>
                            <a:srgbClr val="C00000"/>
                          </a:solidFill>
                          <a:effectLst>
                            <a:outerShdw blurRad="38100" dist="38100" dir="2700000" algn="tl">
                              <a:srgbClr val="000000">
                                <a:alpha val="43137"/>
                              </a:srgbClr>
                            </a:outerShdw>
                          </a:effectLst>
                          <a:cs typeface="Simple Bold Jut Out"/>
                        </a:rPr>
                        <a:t>60C4</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مغازل الآلات – المسامير المقساه – التروس التاجية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r>
              <a:tr h="477538">
                <a:tc>
                  <a:txBody>
                    <a:bodyPr/>
                    <a:lstStyle/>
                    <a:p>
                      <a:pPr algn="ctr" rtl="1">
                        <a:lnSpc>
                          <a:spcPct val="115000"/>
                        </a:lnSpc>
                        <a:spcAft>
                          <a:spcPts val="0"/>
                        </a:spcAft>
                      </a:pPr>
                      <a:r>
                        <a:rPr lang="en-US" sz="2000" b="1" dirty="0">
                          <a:solidFill>
                            <a:srgbClr val="C00000"/>
                          </a:solidFill>
                          <a:effectLst>
                            <a:outerShdw blurRad="38100" dist="38100" dir="2700000" algn="tl">
                              <a:srgbClr val="000000">
                                <a:alpha val="43137"/>
                              </a:srgbClr>
                            </a:outerShdw>
                          </a:effectLst>
                          <a:cs typeface="Simple Bold Jut Out"/>
                        </a:rPr>
                        <a:t>65C6</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solidFill>
                      <a:schemeClr val="bg1"/>
                    </a:solidFill>
                  </a:tcPr>
                </a:tc>
                <a:tc>
                  <a:txBody>
                    <a:bodyPr/>
                    <a:lstStyle/>
                    <a:p>
                      <a:pPr algn="just" rtl="1">
                        <a:lnSpc>
                          <a:spcPct val="115000"/>
                        </a:lnSpc>
                        <a:spcAft>
                          <a:spcPts val="0"/>
                        </a:spcAft>
                      </a:pPr>
                      <a:r>
                        <a:rPr lang="ar-EG" sz="2800" b="1" dirty="0">
                          <a:solidFill>
                            <a:srgbClr val="C00000"/>
                          </a:solidFill>
                          <a:effectLst>
                            <a:outerShdw blurRad="38100" dist="38100" dir="2700000" algn="tl">
                              <a:srgbClr val="000000">
                                <a:alpha val="43137"/>
                              </a:srgbClr>
                            </a:outerShdw>
                          </a:effectLst>
                          <a:cs typeface="Simple Bold Jut Out"/>
                        </a:rPr>
                        <a:t>اليايات الحلزونية والورقية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23137251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76672"/>
            <a:ext cx="7124328" cy="576064"/>
          </a:xfrm>
        </p:spPr>
        <p:txBody>
          <a:bodyPr>
            <a:noAutofit/>
          </a:bodyPr>
          <a:lstStyle/>
          <a:p>
            <a:pPr marL="182880" algn="ctr"/>
            <a:r>
              <a:rPr lang="ar-EG" sz="3600" b="1" u="sng" dirty="0">
                <a:solidFill>
                  <a:srgbClr val="C00000"/>
                </a:solidFill>
                <a:effectLst>
                  <a:outerShdw blurRad="38100" dist="38100" dir="2700000" algn="tl">
                    <a:srgbClr val="000000">
                      <a:alpha val="43137"/>
                    </a:srgbClr>
                  </a:outerShdw>
                </a:effectLst>
                <a:cs typeface="Simple Bold Jut Out" pitchFamily="2" charset="-78"/>
              </a:rPr>
              <a:t>مؤشرات إختيار عناصر سبائك الصلب</a:t>
            </a:r>
            <a:endParaRPr lang="en-US" sz="1800" b="1" u="sng" dirty="0">
              <a:solidFill>
                <a:srgbClr val="C00000"/>
              </a:solidFill>
              <a:effectLst>
                <a:outerShdw blurRad="38100" dist="38100" dir="2700000" algn="tl">
                  <a:srgbClr val="000000">
                    <a:alpha val="43137"/>
                  </a:srgbClr>
                </a:outerShdw>
              </a:effectLst>
              <a:cs typeface="Simple Bold Jut Out"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464039556"/>
              </p:ext>
            </p:extLst>
          </p:nvPr>
        </p:nvGraphicFramePr>
        <p:xfrm>
          <a:off x="1331639" y="1052736"/>
          <a:ext cx="7560841" cy="5194675"/>
        </p:xfrm>
        <a:graphic>
          <a:graphicData uri="http://schemas.openxmlformats.org/drawingml/2006/table">
            <a:tbl>
              <a:tblPr rtl="1" firstRow="1" firstCol="1" bandRow="1">
                <a:tableStyleId>{2D5ABB26-0587-4C30-8999-92F81FD0307C}</a:tableStyleId>
              </a:tblPr>
              <a:tblGrid>
                <a:gridCol w="1559837"/>
                <a:gridCol w="1998765"/>
                <a:gridCol w="2384922"/>
                <a:gridCol w="1617317"/>
              </a:tblGrid>
              <a:tr h="792088">
                <a:tc>
                  <a:txBody>
                    <a:bodyPr/>
                    <a:lstStyle/>
                    <a:p>
                      <a:pPr algn="ctr"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الجزء من الآلة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حالة الإجهادات</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EG" sz="2800" spc="-50" dirty="0">
                          <a:solidFill>
                            <a:srgbClr val="C00000"/>
                          </a:solidFill>
                          <a:effectLst>
                            <a:outerShdw blurRad="38100" dist="38100" dir="2700000" algn="tl">
                              <a:srgbClr val="000000">
                                <a:alpha val="43137"/>
                              </a:srgbClr>
                            </a:outerShdw>
                          </a:effectLst>
                          <a:cs typeface="Simple Bold Jut Out"/>
                        </a:rPr>
                        <a:t>معيار إختيار مادة الصنع</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العنصر </a:t>
                      </a:r>
                      <a:r>
                        <a:rPr lang="en-US" sz="2800" dirty="0" smtClean="0">
                          <a:solidFill>
                            <a:srgbClr val="C00000"/>
                          </a:solidFill>
                          <a:effectLst>
                            <a:outerShdw blurRad="38100" dist="38100" dir="2700000" algn="tl">
                              <a:srgbClr val="000000">
                                <a:alpha val="43137"/>
                              </a:srgbClr>
                            </a:outerShdw>
                          </a:effectLst>
                          <a:cs typeface="Simple Bold Jut Out"/>
                        </a:rPr>
                        <a:t>/ </a:t>
                      </a:r>
                      <a:r>
                        <a:rPr lang="ar-EG" sz="2800" dirty="0" smtClean="0">
                          <a:solidFill>
                            <a:srgbClr val="C00000"/>
                          </a:solidFill>
                          <a:effectLst>
                            <a:outerShdw blurRad="38100" dist="38100" dir="2700000" algn="tl">
                              <a:srgbClr val="000000">
                                <a:alpha val="43137"/>
                              </a:srgbClr>
                            </a:outerShdw>
                          </a:effectLst>
                          <a:cs typeface="Simple Bold Jut Out"/>
                        </a:rPr>
                        <a:t>   السبيكة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035">
                <a:tc>
                  <a:txBody>
                    <a:bodyPr/>
                    <a:lstStyle/>
                    <a:p>
                      <a:pPr algn="ctr" rtl="1">
                        <a:lnSpc>
                          <a:spcPct val="80000"/>
                        </a:lnSpc>
                        <a:spcAft>
                          <a:spcPts val="0"/>
                        </a:spcAft>
                      </a:pPr>
                      <a:r>
                        <a:rPr lang="ar-EG" sz="2800">
                          <a:solidFill>
                            <a:srgbClr val="C00000"/>
                          </a:solidFill>
                          <a:effectLst>
                            <a:outerShdw blurRad="38100" dist="38100" dir="2700000" algn="tl">
                              <a:srgbClr val="000000">
                                <a:alpha val="43137"/>
                              </a:srgbClr>
                            </a:outerShdw>
                          </a:effectLst>
                          <a:cs typeface="Simple Bold Jut Out"/>
                        </a:rPr>
                        <a:t>أسلاك اليايات</a:t>
                      </a:r>
                      <a:endParaRPr lang="en-US" sz="20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تتعرض لإجهادات شديدة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خاصية المقاومة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السليكون </a:t>
                      </a:r>
                      <a:r>
                        <a:rPr lang="en-US" sz="2000" dirty="0" smtClean="0">
                          <a:solidFill>
                            <a:srgbClr val="C00000"/>
                          </a:solidFill>
                          <a:effectLst>
                            <a:outerShdw blurRad="38100" dist="38100" dir="2700000" algn="tl">
                              <a:srgbClr val="000000">
                                <a:alpha val="43137"/>
                              </a:srgbClr>
                            </a:outerShdw>
                          </a:effectLst>
                          <a:cs typeface="Simple Bold Jut Out"/>
                        </a:rPr>
                        <a:t>55Si7</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035">
                <a:tc>
                  <a:txBody>
                    <a:bodyPr/>
                    <a:lstStyle/>
                    <a:p>
                      <a:pPr algn="ctr"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مسامير القدرة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80000"/>
                        </a:lnSpc>
                        <a:spcAft>
                          <a:spcPts val="0"/>
                        </a:spcAft>
                      </a:pPr>
                      <a:r>
                        <a:rPr lang="ar-EG" sz="2800">
                          <a:solidFill>
                            <a:srgbClr val="C00000"/>
                          </a:solidFill>
                          <a:effectLst>
                            <a:outerShdw blurRad="38100" dist="38100" dir="2700000" algn="tl">
                              <a:srgbClr val="000000">
                                <a:alpha val="43137"/>
                              </a:srgbClr>
                            </a:outerShdw>
                          </a:effectLst>
                          <a:cs typeface="Simple Bold Jut Out"/>
                        </a:rPr>
                        <a:t>تتعرض لإجهادات عالية</a:t>
                      </a:r>
                      <a:endParaRPr lang="en-US" sz="20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خاصيتي المقاومة والمتانة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النيكل </a:t>
                      </a:r>
                      <a:r>
                        <a:rPr lang="en-US" sz="2400" dirty="0" smtClean="0">
                          <a:solidFill>
                            <a:srgbClr val="C00000"/>
                          </a:solidFill>
                          <a:effectLst>
                            <a:outerShdw blurRad="38100" dist="38100" dir="2700000" algn="tl">
                              <a:srgbClr val="000000">
                                <a:alpha val="43137"/>
                              </a:srgbClr>
                            </a:outerShdw>
                          </a:effectLst>
                          <a:cs typeface="Simple Bold Jut Out"/>
                        </a:rPr>
                        <a:t>40Ni14</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6643">
                <a:tc>
                  <a:txBody>
                    <a:bodyPr/>
                    <a:lstStyle/>
                    <a:p>
                      <a:pPr algn="ctr" rtl="1">
                        <a:lnSpc>
                          <a:spcPct val="80000"/>
                        </a:lnSpc>
                        <a:spcAft>
                          <a:spcPts val="0"/>
                        </a:spcAft>
                      </a:pPr>
                      <a:r>
                        <a:rPr lang="ar-EG" sz="2800">
                          <a:solidFill>
                            <a:srgbClr val="C00000"/>
                          </a:solidFill>
                          <a:effectLst>
                            <a:outerShdw blurRad="38100" dist="38100" dir="2700000" algn="tl">
                              <a:srgbClr val="000000">
                                <a:alpha val="43137"/>
                              </a:srgbClr>
                            </a:outerShdw>
                          </a:effectLst>
                          <a:cs typeface="Simple Bold Jut Out"/>
                        </a:rPr>
                        <a:t>التروس والكامات</a:t>
                      </a:r>
                      <a:endParaRPr lang="en-US" sz="20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80000"/>
                        </a:lnSpc>
                        <a:spcAft>
                          <a:spcPts val="0"/>
                        </a:spcAft>
                      </a:pPr>
                      <a:r>
                        <a:rPr lang="ar-EG" sz="2800">
                          <a:solidFill>
                            <a:srgbClr val="C00000"/>
                          </a:solidFill>
                          <a:effectLst>
                            <a:outerShdw blurRad="38100" dist="38100" dir="2700000" algn="tl">
                              <a:srgbClr val="000000">
                                <a:alpha val="43137"/>
                              </a:srgbClr>
                            </a:outerShdw>
                          </a:effectLst>
                          <a:cs typeface="Simple Bold Jut Out"/>
                        </a:rPr>
                        <a:t>الأسطح الخارجية للتروس تتطلب تقسية عالية مقارنة بأجزاؤها الداخلية </a:t>
                      </a:r>
                      <a:r>
                        <a:rPr lang="en-US" sz="2800">
                          <a:solidFill>
                            <a:srgbClr val="C00000"/>
                          </a:solidFill>
                          <a:effectLst>
                            <a:outerShdw blurRad="38100" dist="38100" dir="2700000" algn="tl">
                              <a:srgbClr val="000000">
                                <a:alpha val="43137"/>
                              </a:srgbClr>
                            </a:outerShdw>
                          </a:effectLst>
                          <a:cs typeface="Simple Bold Jut Out"/>
                        </a:rPr>
                        <a:t>Core</a:t>
                      </a:r>
                      <a:endParaRPr lang="en-US" sz="20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80000"/>
                        </a:lnSpc>
                        <a:spcAft>
                          <a:spcPts val="0"/>
                        </a:spcAft>
                      </a:pPr>
                      <a:r>
                        <a:rPr lang="ar-EG" sz="2800">
                          <a:solidFill>
                            <a:srgbClr val="C00000"/>
                          </a:solidFill>
                          <a:effectLst>
                            <a:outerShdw blurRad="38100" dist="38100" dir="2700000" algn="tl">
                              <a:srgbClr val="000000">
                                <a:alpha val="43137"/>
                              </a:srgbClr>
                            </a:outerShdw>
                          </a:effectLst>
                          <a:cs typeface="Simple Bold Jut Out"/>
                        </a:rPr>
                        <a:t>صلابة السطح – مقاومة التآكل – الإستجابة للمعالجة الحرارية</a:t>
                      </a:r>
                      <a:endParaRPr lang="en-US" sz="20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EG" sz="2800" dirty="0" smtClean="0">
                          <a:solidFill>
                            <a:srgbClr val="C00000"/>
                          </a:solidFill>
                          <a:effectLst>
                            <a:outerShdw blurRad="38100" dist="38100" dir="2700000" algn="tl">
                              <a:srgbClr val="000000">
                                <a:alpha val="43137"/>
                              </a:srgbClr>
                            </a:outerShdw>
                          </a:effectLst>
                          <a:cs typeface="Simple Bold Jut Out"/>
                        </a:rPr>
                        <a:t>الكروم</a:t>
                      </a:r>
                    </a:p>
                    <a:p>
                      <a:pPr algn="ctr" rtl="1">
                        <a:lnSpc>
                          <a:spcPct val="80000"/>
                        </a:lnSpc>
                        <a:spcAft>
                          <a:spcPts val="0"/>
                        </a:spcAft>
                      </a:pPr>
                      <a:r>
                        <a:rPr lang="ar-EG" sz="2800" dirty="0" smtClean="0">
                          <a:solidFill>
                            <a:srgbClr val="C00000"/>
                          </a:solidFill>
                          <a:effectLst>
                            <a:outerShdw blurRad="38100" dist="38100" dir="2700000" algn="tl">
                              <a:srgbClr val="000000">
                                <a:alpha val="43137"/>
                              </a:srgbClr>
                            </a:outerShdw>
                          </a:effectLst>
                          <a:cs typeface="Simple Bold Jut Out"/>
                        </a:rPr>
                        <a:t> </a:t>
                      </a:r>
                      <a:r>
                        <a:rPr lang="en-US" sz="2400" dirty="0" smtClean="0">
                          <a:solidFill>
                            <a:srgbClr val="C00000"/>
                          </a:solidFill>
                          <a:effectLst>
                            <a:outerShdw blurRad="38100" dist="38100" dir="2700000" algn="tl">
                              <a:srgbClr val="000000">
                                <a:alpha val="43137"/>
                              </a:srgbClr>
                            </a:outerShdw>
                          </a:effectLst>
                          <a:cs typeface="Simple Bold Jut Out"/>
                        </a:rPr>
                        <a:t>40Cr4</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0440">
                <a:tc>
                  <a:txBody>
                    <a:bodyPr/>
                    <a:lstStyle/>
                    <a:p>
                      <a:pPr algn="ctr" rtl="1">
                        <a:lnSpc>
                          <a:spcPct val="80000"/>
                        </a:lnSpc>
                        <a:spcAft>
                          <a:spcPts val="0"/>
                        </a:spcAft>
                      </a:pPr>
                      <a:r>
                        <a:rPr lang="ar-EG" sz="2800">
                          <a:solidFill>
                            <a:srgbClr val="C00000"/>
                          </a:solidFill>
                          <a:effectLst>
                            <a:outerShdw blurRad="38100" dist="38100" dir="2700000" algn="tl">
                              <a:srgbClr val="000000">
                                <a:alpha val="43137"/>
                              </a:srgbClr>
                            </a:outerShdw>
                          </a:effectLst>
                          <a:cs typeface="Simple Bold Jut Out"/>
                        </a:rPr>
                        <a:t>أعمدة نقل القدرة و المرافق</a:t>
                      </a:r>
                      <a:endParaRPr lang="en-US" sz="20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80000"/>
                        </a:lnSpc>
                        <a:spcAft>
                          <a:spcPts val="0"/>
                        </a:spcAft>
                      </a:pPr>
                      <a:r>
                        <a:rPr lang="ar-EG" sz="2800" dirty="0">
                          <a:solidFill>
                            <a:srgbClr val="C00000"/>
                          </a:solidFill>
                          <a:effectLst>
                            <a:outerShdw blurRad="38100" dist="38100" dir="2700000" algn="tl">
                              <a:srgbClr val="000000">
                                <a:alpha val="43137"/>
                              </a:srgbClr>
                            </a:outerShdw>
                          </a:effectLst>
                          <a:cs typeface="Simple Bold Jut Out"/>
                        </a:rPr>
                        <a:t>تتعرض لإجهادات </a:t>
                      </a:r>
                      <a:r>
                        <a:rPr lang="ar-EG" sz="2800" dirty="0" smtClean="0">
                          <a:solidFill>
                            <a:srgbClr val="C00000"/>
                          </a:solidFill>
                          <a:effectLst>
                            <a:outerShdw blurRad="38100" dist="38100" dir="2700000" algn="tl">
                              <a:srgbClr val="000000">
                                <a:alpha val="43137"/>
                              </a:srgbClr>
                            </a:outerShdw>
                          </a:effectLst>
                          <a:cs typeface="Simple Bold Jut Out"/>
                        </a:rPr>
                        <a:t>متغيرة</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80000"/>
                        </a:lnSpc>
                        <a:spcAft>
                          <a:spcPts val="0"/>
                        </a:spcAft>
                      </a:pPr>
                      <a:r>
                        <a:rPr lang="ar-EG" sz="2800">
                          <a:solidFill>
                            <a:srgbClr val="C00000"/>
                          </a:solidFill>
                          <a:effectLst>
                            <a:outerShdw blurRad="38100" dist="38100" dir="2700000" algn="tl">
                              <a:srgbClr val="000000">
                                <a:alpha val="43137"/>
                              </a:srgbClr>
                            </a:outerShdw>
                          </a:effectLst>
                          <a:cs typeface="Simple Bold Jut Out"/>
                        </a:rPr>
                        <a:t>الصلابة – المتانة – المقاومة - المطيلية</a:t>
                      </a:r>
                      <a:endParaRPr lang="en-US" sz="20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80000"/>
                        </a:lnSpc>
                        <a:spcAft>
                          <a:spcPts val="0"/>
                        </a:spcAft>
                      </a:pPr>
                      <a:r>
                        <a:rPr lang="ar-EG" sz="2800" spc="-60" dirty="0">
                          <a:solidFill>
                            <a:srgbClr val="C00000"/>
                          </a:solidFill>
                          <a:effectLst>
                            <a:outerShdw blurRad="38100" dist="38100" dir="2700000" algn="tl">
                              <a:srgbClr val="000000">
                                <a:alpha val="43137"/>
                              </a:srgbClr>
                            </a:outerShdw>
                          </a:effectLst>
                          <a:cs typeface="Simple Bold Jut Out"/>
                        </a:rPr>
                        <a:t>النيكل والكروم </a:t>
                      </a:r>
                      <a:r>
                        <a:rPr lang="en-US" sz="2400" spc="-60" dirty="0" smtClean="0">
                          <a:solidFill>
                            <a:srgbClr val="C00000"/>
                          </a:solidFill>
                          <a:effectLst>
                            <a:outerShdw blurRad="38100" dist="38100" dir="2700000" algn="tl">
                              <a:srgbClr val="000000">
                                <a:alpha val="43137"/>
                              </a:srgbClr>
                            </a:outerShdw>
                          </a:effectLst>
                          <a:cs typeface="Simple Bold Jut Out"/>
                        </a:rPr>
                        <a:t>16Ni3Cr2</a:t>
                      </a:r>
                      <a:endParaRPr lang="en-US" sz="2000" dirty="0">
                        <a:solidFill>
                          <a:srgbClr val="C00000"/>
                        </a:solidFill>
                        <a:effectLst>
                          <a:outerShdw blurRad="38100" dist="38100" dir="2700000" algn="tl">
                            <a:srgbClr val="000000">
                              <a:alpha val="43137"/>
                            </a:srgbClr>
                          </a:outerShdw>
                        </a:effectLst>
                        <a:cs typeface="Simple Bold Jut Out"/>
                      </a:endParaRPr>
                    </a:p>
                    <a:p>
                      <a:pPr algn="ctr" rtl="1">
                        <a:lnSpc>
                          <a:spcPct val="80000"/>
                        </a:lnSpc>
                        <a:spcAft>
                          <a:spcPts val="0"/>
                        </a:spcAft>
                      </a:pPr>
                      <a:r>
                        <a:rPr lang="ar-EG" sz="2800" spc="-60" dirty="0">
                          <a:solidFill>
                            <a:srgbClr val="C00000"/>
                          </a:solidFill>
                          <a:effectLst>
                            <a:outerShdw blurRad="38100" dist="38100" dir="2700000" algn="tl">
                              <a:srgbClr val="000000">
                                <a:alpha val="43137"/>
                              </a:srgbClr>
                            </a:outerShdw>
                          </a:effectLst>
                          <a:cs typeface="Simple Bold Jut Out"/>
                        </a:rPr>
                        <a:t>النيكل والكروم </a:t>
                      </a:r>
                      <a:r>
                        <a:rPr lang="en-US" sz="2000" spc="-60" dirty="0" smtClean="0">
                          <a:solidFill>
                            <a:srgbClr val="C00000"/>
                          </a:solidFill>
                          <a:effectLst>
                            <a:outerShdw blurRad="38100" dist="38100" dir="2700000" algn="tl">
                              <a:srgbClr val="000000">
                                <a:alpha val="43137"/>
                              </a:srgbClr>
                            </a:outerShdw>
                          </a:effectLst>
                          <a:cs typeface="Simple Bold Jut Out"/>
                        </a:rPr>
                        <a:t>30Ni16Cr5</a:t>
                      </a:r>
                      <a:endParaRPr lang="en-US" sz="20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4616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المعايير العالمية للمواد الحديدية</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547664" y="1340768"/>
            <a:ext cx="6408712" cy="5016758"/>
          </a:xfrm>
          <a:prstGeom prst="rect">
            <a:avLst/>
          </a:prstGeom>
        </p:spPr>
        <p:txBody>
          <a:bodyPr wrap="square">
            <a:spAutoFit/>
          </a:bodyPr>
          <a:lstStyle/>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الجمعية الامريكية لإختبارات المواد </a:t>
            </a:r>
          </a:p>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المعهد الالماني للتصنيف العددي للحديد  </a:t>
            </a:r>
          </a:p>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جمعية مهندسي السيارات الأمريكية </a:t>
            </a:r>
          </a:p>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المعهد الأمريكي للحديد والصلب </a:t>
            </a:r>
          </a:p>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النظام العددي الإنجليزي </a:t>
            </a:r>
          </a:p>
        </p:txBody>
      </p:sp>
    </p:spTree>
    <p:extLst>
      <p:ext uri="{BB962C8B-B14F-4D97-AF65-F5344CB8AC3E}">
        <p14:creationId xmlns:p14="http://schemas.microsoft.com/office/powerpoint/2010/main" val="1959859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المعالجات الحرارية للصلب </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547664" y="1340768"/>
            <a:ext cx="6408712" cy="4031873"/>
          </a:xfrm>
          <a:prstGeom prst="rect">
            <a:avLst/>
          </a:prstGeom>
        </p:spPr>
        <p:txBody>
          <a:bodyPr wrap="square">
            <a:spAutoFit/>
          </a:bodyPr>
          <a:lstStyle/>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التخمير </a:t>
            </a:r>
            <a:r>
              <a:rPr lang="en-US" sz="3200" b="1" dirty="0">
                <a:solidFill>
                  <a:srgbClr val="C00000"/>
                </a:solidFill>
                <a:effectLst>
                  <a:outerShdw blurRad="38100" dist="38100" dir="2700000" algn="tl">
                    <a:srgbClr val="000000">
                      <a:alpha val="43137"/>
                    </a:srgbClr>
                  </a:outerShdw>
                </a:effectLst>
              </a:rPr>
              <a:t>Annealing</a:t>
            </a:r>
          </a:p>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المعادلة </a:t>
            </a:r>
            <a:r>
              <a:rPr lang="en-US" sz="3200" b="1" dirty="0">
                <a:solidFill>
                  <a:srgbClr val="C00000"/>
                </a:solidFill>
                <a:effectLst>
                  <a:outerShdw blurRad="38100" dist="38100" dir="2700000" algn="tl">
                    <a:srgbClr val="000000">
                      <a:alpha val="43137"/>
                    </a:srgbClr>
                  </a:outerShdw>
                </a:effectLst>
              </a:rPr>
              <a:t>Normalizing</a:t>
            </a:r>
          </a:p>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التقسية </a:t>
            </a:r>
            <a:r>
              <a:rPr lang="en-US" sz="3200" b="1" dirty="0">
                <a:solidFill>
                  <a:srgbClr val="C00000"/>
                </a:solidFill>
                <a:effectLst>
                  <a:outerShdw blurRad="38100" dist="38100" dir="2700000" algn="tl">
                    <a:srgbClr val="000000">
                      <a:alpha val="43137"/>
                    </a:srgbClr>
                  </a:outerShdw>
                </a:effectLst>
              </a:rPr>
              <a:t>Hardening</a:t>
            </a:r>
          </a:p>
          <a:p>
            <a:pPr marL="457200" indent="-457200" algn="just">
              <a:lnSpc>
                <a:spcPct val="200000"/>
              </a:lnSpc>
              <a:buFont typeface="Wingdings" panose="05000000000000000000" pitchFamily="2" charset="2"/>
              <a:buChar char="ü"/>
            </a:pPr>
            <a:r>
              <a:rPr lang="ar-EG" sz="3200" b="1" dirty="0">
                <a:solidFill>
                  <a:srgbClr val="C00000"/>
                </a:solidFill>
                <a:effectLst>
                  <a:outerShdw blurRad="38100" dist="38100" dir="2700000" algn="tl">
                    <a:srgbClr val="000000">
                      <a:alpha val="43137"/>
                    </a:srgbClr>
                  </a:outerShdw>
                </a:effectLst>
              </a:rPr>
              <a:t>المراجعة </a:t>
            </a:r>
            <a:r>
              <a:rPr lang="en-US" sz="3200" b="1" dirty="0">
                <a:solidFill>
                  <a:srgbClr val="C00000"/>
                </a:solidFill>
                <a:effectLst>
                  <a:outerShdw blurRad="38100" dist="38100" dir="2700000" algn="tl">
                    <a:srgbClr val="000000">
                      <a:alpha val="43137"/>
                    </a:srgbClr>
                  </a:outerShdw>
                </a:effectLst>
              </a:rPr>
              <a:t>Tempering</a:t>
            </a:r>
          </a:p>
        </p:txBody>
      </p:sp>
    </p:spTree>
    <p:extLst>
      <p:ext uri="{BB962C8B-B14F-4D97-AF65-F5344CB8AC3E}">
        <p14:creationId xmlns:p14="http://schemas.microsoft.com/office/powerpoint/2010/main" val="18976664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حالات التقسية للصلب </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196752"/>
            <a:ext cx="7344816" cy="5262979"/>
          </a:xfrm>
          <a:prstGeom prst="rect">
            <a:avLst/>
          </a:prstGeom>
        </p:spPr>
        <p:txBody>
          <a:bodyPr wrap="square">
            <a:spAutoFit/>
          </a:bodyPr>
          <a:lstStyle/>
          <a:p>
            <a:pPr algn="just">
              <a:lnSpc>
                <a:spcPct val="150000"/>
              </a:lnSpc>
            </a:pPr>
            <a:r>
              <a:rPr lang="ar-EG" sz="2800" b="1" dirty="0">
                <a:solidFill>
                  <a:srgbClr val="C00000"/>
                </a:solidFill>
                <a:effectLst>
                  <a:outerShdw blurRad="38100" dist="38100" dir="2700000" algn="tl">
                    <a:srgbClr val="000000">
                      <a:alpha val="43137"/>
                    </a:srgbClr>
                  </a:outerShdw>
                </a:effectLst>
              </a:rPr>
              <a:t>الطريقة الاولي:</a:t>
            </a:r>
          </a:p>
          <a:p>
            <a:pPr algn="just">
              <a:lnSpc>
                <a:spcPct val="150000"/>
              </a:lnSpc>
            </a:pPr>
            <a:r>
              <a:rPr lang="ar-EG" sz="2800" b="1" dirty="0">
                <a:solidFill>
                  <a:srgbClr val="C00000"/>
                </a:solidFill>
                <a:effectLst>
                  <a:outerShdw blurRad="38100" dist="38100" dir="2700000" algn="tl">
                    <a:srgbClr val="000000">
                      <a:alpha val="43137"/>
                    </a:srgbClr>
                  </a:outerShdw>
                </a:effectLst>
              </a:rPr>
              <a:t>تعتمد على تغيير البناء الهيكلي للسطح ومن أمثلتها: (التقسية </a:t>
            </a:r>
            <a:r>
              <a:rPr lang="ar-EG" sz="2800" b="1" dirty="0" smtClean="0">
                <a:solidFill>
                  <a:srgbClr val="C00000"/>
                </a:solidFill>
                <a:effectLst>
                  <a:outerShdw blurRad="38100" dist="38100" dir="2700000" algn="tl">
                    <a:srgbClr val="000000">
                      <a:alpha val="43137"/>
                    </a:srgbClr>
                  </a:outerShdw>
                </a:effectLst>
              </a:rPr>
              <a:t>باللهب </a:t>
            </a:r>
            <a:r>
              <a:rPr lang="en-US" sz="2800" b="1" dirty="0" smtClean="0">
                <a:solidFill>
                  <a:srgbClr val="C00000"/>
                </a:solidFill>
                <a:effectLst>
                  <a:outerShdw blurRad="38100" dist="38100" dir="2700000" algn="tl">
                    <a:srgbClr val="000000">
                      <a:alpha val="43137"/>
                    </a:srgbClr>
                  </a:outerShdw>
                </a:effectLst>
              </a:rPr>
              <a:t>–</a:t>
            </a:r>
            <a:r>
              <a:rPr lang="ar-EG" sz="2800" b="1" dirty="0" smtClean="0">
                <a:solidFill>
                  <a:srgbClr val="C00000"/>
                </a:solidFill>
                <a:effectLst>
                  <a:outerShdw blurRad="38100" dist="38100" dir="2700000" algn="tl">
                    <a:srgbClr val="000000">
                      <a:alpha val="43137"/>
                    </a:srgbClr>
                  </a:outerShdw>
                </a:effectLst>
              </a:rPr>
              <a:t> التقسية </a:t>
            </a:r>
            <a:r>
              <a:rPr lang="ar-EG" sz="2800" b="1" dirty="0">
                <a:solidFill>
                  <a:srgbClr val="C00000"/>
                </a:solidFill>
                <a:effectLst>
                  <a:outerShdw blurRad="38100" dist="38100" dir="2700000" algn="tl">
                    <a:srgbClr val="000000">
                      <a:alpha val="43137"/>
                    </a:srgbClr>
                  </a:outerShdw>
                </a:effectLst>
              </a:rPr>
              <a:t>بالحث </a:t>
            </a:r>
            <a:r>
              <a:rPr lang="ar-EG" sz="2800" b="1" dirty="0" smtClean="0">
                <a:solidFill>
                  <a:srgbClr val="C00000"/>
                </a:solidFill>
                <a:effectLst>
                  <a:outerShdw blurRad="38100" dist="38100" dir="2700000" algn="tl">
                    <a:srgbClr val="000000">
                      <a:alpha val="43137"/>
                    </a:srgbClr>
                  </a:outerShdw>
                </a:effectLst>
              </a:rPr>
              <a:t>الكهربي)</a:t>
            </a:r>
          </a:p>
          <a:p>
            <a:pPr algn="just">
              <a:lnSpc>
                <a:spcPct val="150000"/>
              </a:lnSpc>
            </a:pPr>
            <a:r>
              <a:rPr lang="ar-EG" sz="2800" b="1" dirty="0" smtClean="0">
                <a:solidFill>
                  <a:srgbClr val="C00000"/>
                </a:solidFill>
                <a:effectLst>
                  <a:outerShdw blurRad="38100" dist="38100" dir="2700000" algn="tl">
                    <a:srgbClr val="000000">
                      <a:alpha val="43137"/>
                    </a:srgbClr>
                  </a:outerShdw>
                </a:effectLst>
              </a:rPr>
              <a:t>الطريقة </a:t>
            </a:r>
            <a:r>
              <a:rPr lang="ar-EG" sz="2800" b="1" dirty="0">
                <a:solidFill>
                  <a:srgbClr val="C00000"/>
                </a:solidFill>
                <a:effectLst>
                  <a:outerShdw blurRad="38100" dist="38100" dir="2700000" algn="tl">
                    <a:srgbClr val="000000">
                      <a:alpha val="43137"/>
                    </a:srgbClr>
                  </a:outerShdw>
                </a:effectLst>
              </a:rPr>
              <a:t>الثانية:	</a:t>
            </a:r>
          </a:p>
          <a:p>
            <a:pPr algn="just">
              <a:lnSpc>
                <a:spcPct val="150000"/>
              </a:lnSpc>
            </a:pPr>
            <a:r>
              <a:rPr lang="ar-EG" sz="2800" b="1" dirty="0">
                <a:solidFill>
                  <a:srgbClr val="C00000"/>
                </a:solidFill>
                <a:effectLst>
                  <a:outerShdw blurRad="38100" dist="38100" dir="2700000" algn="tl">
                    <a:srgbClr val="000000">
                      <a:alpha val="43137"/>
                    </a:srgbClr>
                  </a:outerShdw>
                </a:effectLst>
              </a:rPr>
              <a:t>تعتمد على تغيير كلا من البناء الهيكلي والتركيب الكيميائي للسطح ومن أمثلتها: (التقسية الكربونية </a:t>
            </a:r>
            <a:r>
              <a:rPr lang="en-US" sz="2800" b="1" dirty="0" smtClean="0">
                <a:solidFill>
                  <a:srgbClr val="C00000"/>
                </a:solidFill>
                <a:effectLst>
                  <a:outerShdw blurRad="38100" dist="38100" dir="2700000" algn="tl">
                    <a:srgbClr val="000000">
                      <a:alpha val="43137"/>
                    </a:srgbClr>
                  </a:outerShdw>
                </a:effectLst>
              </a:rPr>
              <a:t>- </a:t>
            </a:r>
            <a:r>
              <a:rPr lang="ar-EG" sz="2800" b="1" dirty="0">
                <a:solidFill>
                  <a:srgbClr val="C00000"/>
                </a:solidFill>
                <a:effectLst>
                  <a:outerShdw blurRad="38100" dist="38100" dir="2700000" algn="tl">
                    <a:srgbClr val="000000">
                      <a:alpha val="43137"/>
                    </a:srgbClr>
                  </a:outerShdw>
                </a:effectLst>
              </a:rPr>
              <a:t>التقسية النيتروجينية </a:t>
            </a:r>
            <a:r>
              <a:rPr lang="en-US" sz="2800" b="1" dirty="0" smtClean="0">
                <a:solidFill>
                  <a:srgbClr val="C00000"/>
                </a:solidFill>
                <a:effectLst>
                  <a:outerShdw blurRad="38100" dist="38100" dir="2700000" algn="tl">
                    <a:srgbClr val="000000">
                      <a:alpha val="43137"/>
                    </a:srgbClr>
                  </a:outerShdw>
                </a:effectLst>
              </a:rPr>
              <a:t>- </a:t>
            </a:r>
            <a:r>
              <a:rPr lang="ar-EG" sz="2800" b="1" dirty="0">
                <a:solidFill>
                  <a:srgbClr val="C00000"/>
                </a:solidFill>
                <a:effectLst>
                  <a:outerShdw blurRad="38100" dist="38100" dir="2700000" algn="tl">
                    <a:srgbClr val="000000">
                      <a:alpha val="43137"/>
                    </a:srgbClr>
                  </a:outerShdw>
                </a:effectLst>
              </a:rPr>
              <a:t>التقسية السيانيدية  </a:t>
            </a:r>
            <a:r>
              <a:rPr lang="en-US" sz="2800" b="1" dirty="0" smtClean="0">
                <a:solidFill>
                  <a:srgbClr val="C00000"/>
                </a:solidFill>
                <a:effectLst>
                  <a:outerShdw blurRad="38100" dist="38100" dir="2700000" algn="tl">
                    <a:srgbClr val="000000">
                      <a:alpha val="43137"/>
                    </a:srgbClr>
                  </a:outerShdw>
                </a:effectLst>
              </a:rPr>
              <a:t>- </a:t>
            </a:r>
            <a:r>
              <a:rPr lang="ar-EG" sz="2800" b="1" dirty="0">
                <a:solidFill>
                  <a:srgbClr val="C00000"/>
                </a:solidFill>
                <a:effectLst>
                  <a:outerShdw blurRad="38100" dist="38100" dir="2700000" algn="tl">
                    <a:srgbClr val="000000">
                      <a:alpha val="43137"/>
                    </a:srgbClr>
                  </a:outerShdw>
                </a:effectLst>
              </a:rPr>
              <a:t>التقسية الكربونية </a:t>
            </a:r>
            <a:r>
              <a:rPr lang="ar-EG" sz="2800" b="1" dirty="0" smtClean="0">
                <a:solidFill>
                  <a:srgbClr val="C00000"/>
                </a:solidFill>
                <a:effectLst>
                  <a:outerShdw blurRad="38100" dist="38100" dir="2700000" algn="tl">
                    <a:srgbClr val="000000">
                      <a:alpha val="43137"/>
                    </a:srgbClr>
                  </a:outerShdw>
                </a:effectLst>
              </a:rPr>
              <a:t>النيتروجينية</a:t>
            </a:r>
            <a:endParaRPr lang="en-US" sz="2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8563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332656"/>
            <a:ext cx="7920880" cy="864096"/>
          </a:xfrm>
        </p:spPr>
        <p:txBody>
          <a:bodyPr>
            <a:noAutofit/>
          </a:bodyPr>
          <a:lstStyle/>
          <a:p>
            <a:pPr marL="182880" algn="ctr"/>
            <a:r>
              <a:rPr lang="ar-EG" sz="3600" b="1" u="sng" dirty="0" smtClean="0">
                <a:solidFill>
                  <a:srgbClr val="C00000"/>
                </a:solidFill>
                <a:effectLst>
                  <a:outerShdw blurRad="38100" dist="38100" dir="2700000" algn="tl">
                    <a:srgbClr val="000000">
                      <a:alpha val="43137"/>
                    </a:srgbClr>
                  </a:outerShdw>
                </a:effectLst>
                <a:cs typeface="Simple Bold Jut Out" pitchFamily="2" charset="-78"/>
              </a:rPr>
              <a:t>نوعين </a:t>
            </a:r>
            <a:r>
              <a:rPr lang="ar-EG" sz="3600" b="1" u="sng" dirty="0">
                <a:solidFill>
                  <a:srgbClr val="C00000"/>
                </a:solidFill>
                <a:effectLst>
                  <a:outerShdw blurRad="38100" dist="38100" dir="2700000" algn="tl">
                    <a:srgbClr val="000000">
                      <a:alpha val="43137"/>
                    </a:srgbClr>
                  </a:outerShdw>
                </a:effectLst>
                <a:cs typeface="Simple Bold Jut Out" pitchFamily="2" charset="-78"/>
              </a:rPr>
              <a:t>من الصلب المسبوك الأكثر استخداما في التطبيقات الهندسية</a:t>
            </a:r>
            <a:endParaRPr lang="en-US" sz="1800" b="1" u="sng" dirty="0">
              <a:solidFill>
                <a:srgbClr val="C00000"/>
              </a:solidFill>
              <a:effectLst>
                <a:outerShdw blurRad="38100" dist="38100" dir="2700000" algn="tl">
                  <a:srgbClr val="000000">
                    <a:alpha val="43137"/>
                  </a:srgbClr>
                </a:outerShdw>
              </a:effectLst>
              <a:cs typeface="Simple Bold Jut Out"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066377916"/>
              </p:ext>
            </p:extLst>
          </p:nvPr>
        </p:nvGraphicFramePr>
        <p:xfrm>
          <a:off x="1403647" y="1268761"/>
          <a:ext cx="7344817" cy="4975448"/>
        </p:xfrm>
        <a:graphic>
          <a:graphicData uri="http://schemas.openxmlformats.org/drawingml/2006/table">
            <a:tbl>
              <a:tblPr rtl="1" firstRow="1" firstCol="1" bandRow="1">
                <a:tableStyleId>{5940675A-B579-460E-94D1-54222C63F5DA}</a:tableStyleId>
              </a:tblPr>
              <a:tblGrid>
                <a:gridCol w="1534600"/>
                <a:gridCol w="2517467"/>
                <a:gridCol w="3292750"/>
              </a:tblGrid>
              <a:tr h="659018">
                <a:tc>
                  <a:txBody>
                    <a:bodyPr/>
                    <a:lstStyle/>
                    <a:p>
                      <a:pPr algn="ctr"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عناصر المقارنة</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tc>
                <a:tc>
                  <a:txBody>
                    <a:bodyPr/>
                    <a:lstStyle/>
                    <a:p>
                      <a:pPr algn="ctr"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الصلب الكربوني المسبوك</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tc>
                <a:tc>
                  <a:txBody>
                    <a:bodyPr/>
                    <a:lstStyle/>
                    <a:p>
                      <a:pPr algn="ctr" rtl="1">
                        <a:lnSpc>
                          <a:spcPct val="115000"/>
                        </a:lnSpc>
                        <a:spcAft>
                          <a:spcPts val="0"/>
                        </a:spcAft>
                      </a:pPr>
                      <a:r>
                        <a:rPr lang="ar-EG" sz="2400" b="1">
                          <a:solidFill>
                            <a:srgbClr val="C00000"/>
                          </a:solidFill>
                          <a:effectLst>
                            <a:outerShdw blurRad="38100" dist="38100" dir="2700000" algn="tl">
                              <a:srgbClr val="000000">
                                <a:alpha val="43137"/>
                              </a:srgbClr>
                            </a:outerShdw>
                          </a:effectLst>
                          <a:cs typeface="Simple Bold Jut Out"/>
                        </a:rPr>
                        <a:t>الصلب الكربوني المسبوك عالي المقاومة</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tc>
              </a:tr>
              <a:tr h="659018">
                <a:tc>
                  <a:txBody>
                    <a:bodyPr/>
                    <a:lstStyle/>
                    <a:p>
                      <a:pPr algn="ctr"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أجزاء الآلات</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tc>
                <a:tc>
                  <a:txBody>
                    <a:bodyPr/>
                    <a:lstStyle/>
                    <a:p>
                      <a:pPr algn="just" rtl="1">
                        <a:lnSpc>
                          <a:spcPct val="115000"/>
                        </a:lnSpc>
                        <a:spcAft>
                          <a:spcPts val="0"/>
                        </a:spcAft>
                      </a:pPr>
                      <a:r>
                        <a:rPr lang="ar-EG" sz="2400" b="1">
                          <a:solidFill>
                            <a:srgbClr val="C00000"/>
                          </a:solidFill>
                          <a:effectLst>
                            <a:outerShdw blurRad="38100" dist="38100" dir="2700000" algn="tl">
                              <a:srgbClr val="000000">
                                <a:alpha val="43137"/>
                              </a:srgbClr>
                            </a:outerShdw>
                          </a:effectLst>
                          <a:cs typeface="Simple Bold Jut Out"/>
                        </a:rPr>
                        <a:t>التروس</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tc>
                <a:tc>
                  <a:txBody>
                    <a:bodyPr/>
                    <a:lstStyle/>
                    <a:p>
                      <a:pPr algn="just"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أجزاء الآلات الزراعية ومعدات النقل</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tc>
              </a:tr>
              <a:tr h="659018">
                <a:tc>
                  <a:txBody>
                    <a:bodyPr/>
                    <a:lstStyle/>
                    <a:p>
                      <a:pPr algn="ctr"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التحمل والمقاومة</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tc>
                <a:tc>
                  <a:txBody>
                    <a:bodyPr/>
                    <a:lstStyle/>
                    <a:p>
                      <a:pPr algn="ctr"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يتحمل الإجهادات العالية</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c>
                  <a:txBody>
                    <a:bodyPr/>
                    <a:lstStyle/>
                    <a:p>
                      <a:pPr algn="ctr"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ذو مقاومة ومتانة عالية – يقاوم التآكل</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r>
              <a:tr h="1339911">
                <a:tc>
                  <a:txBody>
                    <a:bodyPr/>
                    <a:lstStyle/>
                    <a:p>
                      <a:pPr algn="ctr" rtl="1">
                        <a:lnSpc>
                          <a:spcPct val="115000"/>
                        </a:lnSpc>
                        <a:spcAft>
                          <a:spcPts val="0"/>
                        </a:spcAft>
                      </a:pPr>
                      <a:r>
                        <a:rPr lang="ar-EG" sz="2400" b="1">
                          <a:solidFill>
                            <a:srgbClr val="C00000"/>
                          </a:solidFill>
                          <a:effectLst>
                            <a:outerShdw blurRad="38100" dist="38100" dir="2700000" algn="tl">
                              <a:srgbClr val="000000">
                                <a:alpha val="43137"/>
                              </a:srgbClr>
                            </a:outerShdw>
                          </a:effectLst>
                          <a:cs typeface="Simple Bold Jut Out"/>
                        </a:rPr>
                        <a:t>الدرجات</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c>
                  <a:txBody>
                    <a:bodyPr/>
                    <a:lstStyle/>
                    <a:p>
                      <a:pPr algn="just" rtl="1">
                        <a:lnSpc>
                          <a:spcPct val="115000"/>
                        </a:lnSpc>
                        <a:spcAft>
                          <a:spcPts val="0"/>
                        </a:spcAft>
                      </a:pPr>
                      <a:r>
                        <a:rPr lang="ar-EG" sz="2400" b="1">
                          <a:solidFill>
                            <a:srgbClr val="C00000"/>
                          </a:solidFill>
                          <a:effectLst>
                            <a:outerShdw blurRad="38100" dist="38100" dir="2700000" algn="tl">
                              <a:srgbClr val="000000">
                                <a:alpha val="43137"/>
                              </a:srgbClr>
                            </a:outerShdw>
                          </a:effectLst>
                          <a:cs typeface="Simple Bold Jut Out"/>
                        </a:rPr>
                        <a:t>يوجد منه خمس درجات تصنف تبعا لأقل إجهاد عند نقطة الخضوع وكذلك أقصى إجهاد شد</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c>
                  <a:txBody>
                    <a:bodyPr/>
                    <a:lstStyle/>
                    <a:p>
                      <a:pPr algn="just"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يوجد منه خمس درجات تصنف تبعا للقيمة الدنيا لأقصى </a:t>
                      </a:r>
                      <a:r>
                        <a:rPr lang="ar-EG" sz="2400" b="1" dirty="0" smtClean="0">
                          <a:solidFill>
                            <a:srgbClr val="C00000"/>
                          </a:solidFill>
                          <a:effectLst>
                            <a:outerShdw blurRad="38100" dist="38100" dir="2700000" algn="tl">
                              <a:srgbClr val="000000">
                                <a:alpha val="43137"/>
                              </a:srgbClr>
                            </a:outerShdw>
                          </a:effectLst>
                          <a:cs typeface="Simple Bold Jut Out"/>
                        </a:rPr>
                        <a:t>إجهاد</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r>
              <a:tr h="659018">
                <a:tc>
                  <a:txBody>
                    <a:bodyPr/>
                    <a:lstStyle/>
                    <a:p>
                      <a:pPr algn="ctr" rtl="1">
                        <a:lnSpc>
                          <a:spcPct val="115000"/>
                        </a:lnSpc>
                        <a:spcAft>
                          <a:spcPts val="0"/>
                        </a:spcAft>
                      </a:pPr>
                      <a:r>
                        <a:rPr lang="ar-EG" sz="2400" b="1">
                          <a:solidFill>
                            <a:srgbClr val="C00000"/>
                          </a:solidFill>
                          <a:effectLst>
                            <a:outerShdw blurRad="38100" dist="38100" dir="2700000" algn="tl">
                              <a:srgbClr val="000000">
                                <a:alpha val="43137"/>
                              </a:srgbClr>
                            </a:outerShdw>
                          </a:effectLst>
                          <a:cs typeface="Simple Bold Jut Out"/>
                        </a:rPr>
                        <a:t>نظام التسمية </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tc>
                <a:tc>
                  <a:txBody>
                    <a:bodyPr/>
                    <a:lstStyle/>
                    <a:p>
                      <a:pPr algn="ctr" rtl="0">
                        <a:lnSpc>
                          <a:spcPct val="115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Grade </a:t>
                      </a:r>
                      <a:endParaRPr lang="en-US" sz="1600" b="1" dirty="0" smtClean="0">
                        <a:solidFill>
                          <a:srgbClr val="C00000"/>
                        </a:solidFill>
                        <a:effectLst>
                          <a:outerShdw blurRad="38100" dist="38100" dir="2700000" algn="tl">
                            <a:srgbClr val="000000">
                              <a:alpha val="43137"/>
                            </a:srgbClr>
                          </a:outerShdw>
                        </a:effectLst>
                        <a:cs typeface="Simple Bold Jut Out"/>
                      </a:endParaRPr>
                    </a:p>
                    <a:p>
                      <a:pPr algn="ctr" rtl="0">
                        <a:lnSpc>
                          <a:spcPct val="115000"/>
                        </a:lnSpc>
                        <a:spcAft>
                          <a:spcPts val="0"/>
                        </a:spcAft>
                      </a:pPr>
                      <a:r>
                        <a:rPr lang="en-US" sz="1600" b="1" dirty="0" smtClean="0">
                          <a:solidFill>
                            <a:srgbClr val="C00000"/>
                          </a:solidFill>
                          <a:effectLst>
                            <a:outerShdw blurRad="38100" dist="38100" dir="2700000" algn="tl">
                              <a:srgbClr val="000000">
                                <a:alpha val="43137"/>
                              </a:srgbClr>
                            </a:outerShdw>
                          </a:effectLst>
                          <a:cs typeface="Simple Bold Jut Out"/>
                        </a:rPr>
                        <a:t>(</a:t>
                      </a:r>
                      <a:r>
                        <a:rPr lang="en-US" sz="1600" b="1" dirty="0">
                          <a:solidFill>
                            <a:srgbClr val="C00000"/>
                          </a:solidFill>
                          <a:effectLst>
                            <a:outerShdw blurRad="38100" dist="38100" dir="2700000" algn="tl">
                              <a:srgbClr val="000000">
                                <a:alpha val="43137"/>
                              </a:srgbClr>
                            </a:outerShdw>
                          </a:effectLst>
                          <a:cs typeface="Simple Bold Jut Out"/>
                        </a:rPr>
                        <a:t>200 – 400 N/mm</a:t>
                      </a:r>
                      <a:r>
                        <a:rPr lang="en-US" sz="1600" b="1" baseline="30000" dirty="0">
                          <a:solidFill>
                            <a:srgbClr val="C00000"/>
                          </a:solidFill>
                          <a:effectLst>
                            <a:outerShdw blurRad="38100" dist="38100" dir="2700000" algn="tl">
                              <a:srgbClr val="000000">
                                <a:alpha val="43137"/>
                              </a:srgbClr>
                            </a:outerShdw>
                          </a:effectLst>
                          <a:cs typeface="Simple Bold Jut Out"/>
                        </a:rPr>
                        <a:t>2</a:t>
                      </a:r>
                      <a:r>
                        <a:rPr lang="en-US" sz="1600" b="1" dirty="0">
                          <a:solidFill>
                            <a:srgbClr val="C00000"/>
                          </a:solidFill>
                          <a:effectLst>
                            <a:outerShdw blurRad="38100" dist="38100" dir="2700000" algn="tl">
                              <a:srgbClr val="000000">
                                <a:alpha val="43137"/>
                              </a:srgbClr>
                            </a:outerShdw>
                          </a:effectLst>
                          <a:cs typeface="Simple Bold Jut Out"/>
                        </a:rPr>
                        <a:t>)</a:t>
                      </a:r>
                      <a:endParaRPr lang="en-US" sz="12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c>
                  <a:txBody>
                    <a:bodyPr/>
                    <a:lstStyle/>
                    <a:p>
                      <a:pPr algn="ctr" rtl="0">
                        <a:lnSpc>
                          <a:spcPct val="115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Grade </a:t>
                      </a:r>
                      <a:endParaRPr lang="en-US" sz="1600" b="1" dirty="0" smtClean="0">
                        <a:solidFill>
                          <a:srgbClr val="C00000"/>
                        </a:solidFill>
                        <a:effectLst>
                          <a:outerShdw blurRad="38100" dist="38100" dir="2700000" algn="tl">
                            <a:srgbClr val="000000">
                              <a:alpha val="43137"/>
                            </a:srgbClr>
                          </a:outerShdw>
                        </a:effectLst>
                        <a:cs typeface="Simple Bold Jut Out"/>
                      </a:endParaRPr>
                    </a:p>
                    <a:p>
                      <a:pPr algn="ctr" rtl="0">
                        <a:lnSpc>
                          <a:spcPct val="115000"/>
                        </a:lnSpc>
                        <a:spcAft>
                          <a:spcPts val="0"/>
                        </a:spcAft>
                      </a:pPr>
                      <a:r>
                        <a:rPr lang="en-US" sz="1600" b="1" dirty="0" smtClean="0">
                          <a:solidFill>
                            <a:srgbClr val="C00000"/>
                          </a:solidFill>
                          <a:effectLst>
                            <a:outerShdw blurRad="38100" dist="38100" dir="2700000" algn="tl">
                              <a:srgbClr val="000000">
                                <a:alpha val="43137"/>
                              </a:srgbClr>
                            </a:outerShdw>
                          </a:effectLst>
                          <a:cs typeface="Simple Bold Jut Out"/>
                        </a:rPr>
                        <a:t>(</a:t>
                      </a:r>
                      <a:r>
                        <a:rPr lang="en-US" sz="1600" b="1" dirty="0">
                          <a:solidFill>
                            <a:srgbClr val="C00000"/>
                          </a:solidFill>
                          <a:effectLst>
                            <a:outerShdw blurRad="38100" dist="38100" dir="2700000" algn="tl">
                              <a:srgbClr val="000000">
                                <a:alpha val="43137"/>
                              </a:srgbClr>
                            </a:outerShdw>
                          </a:effectLst>
                          <a:cs typeface="Simple Bold Jut Out"/>
                        </a:rPr>
                        <a:t>CS 650)</a:t>
                      </a:r>
                      <a:endParaRPr lang="en-US" sz="12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r>
              <a:tr h="999465">
                <a:tc>
                  <a:txBody>
                    <a:bodyPr/>
                    <a:lstStyle/>
                    <a:p>
                      <a:pPr algn="ctr" rtl="1">
                        <a:lnSpc>
                          <a:spcPct val="115000"/>
                        </a:lnSpc>
                        <a:spcAft>
                          <a:spcPts val="0"/>
                        </a:spcAft>
                      </a:pPr>
                      <a:r>
                        <a:rPr lang="ar-EG" sz="2400" b="1">
                          <a:solidFill>
                            <a:srgbClr val="C00000"/>
                          </a:solidFill>
                          <a:effectLst>
                            <a:outerShdw blurRad="38100" dist="38100" dir="2700000" algn="tl">
                              <a:srgbClr val="000000">
                                <a:alpha val="43137"/>
                              </a:srgbClr>
                            </a:outerShdw>
                          </a:effectLst>
                          <a:cs typeface="Simple Bold Jut Out"/>
                        </a:rPr>
                        <a:t>أهم الخصائص الميكانيكية</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c>
                  <a:txBody>
                    <a:bodyPr/>
                    <a:lstStyle/>
                    <a:p>
                      <a:pPr algn="ctr" rtl="1">
                        <a:lnSpc>
                          <a:spcPct val="115000"/>
                        </a:lnSpc>
                        <a:spcAft>
                          <a:spcPts val="0"/>
                        </a:spcAft>
                      </a:pPr>
                      <a:r>
                        <a:rPr lang="ar-EG" sz="2400" b="1">
                          <a:solidFill>
                            <a:srgbClr val="C00000"/>
                          </a:solidFill>
                          <a:effectLst>
                            <a:outerShdw blurRad="38100" dist="38100" dir="2700000" algn="tl">
                              <a:srgbClr val="000000">
                                <a:alpha val="43137"/>
                              </a:srgbClr>
                            </a:outerShdw>
                          </a:effectLst>
                          <a:cs typeface="Simple Bold Jut Out"/>
                        </a:rPr>
                        <a:t>ملحق رقم </a:t>
                      </a:r>
                      <a:r>
                        <a:rPr lang="en-US" sz="2400" b="1">
                          <a:solidFill>
                            <a:srgbClr val="C00000"/>
                          </a:solidFill>
                          <a:effectLst>
                            <a:outerShdw blurRad="38100" dist="38100" dir="2700000" algn="tl">
                              <a:srgbClr val="000000">
                                <a:alpha val="43137"/>
                              </a:srgbClr>
                            </a:outerShdw>
                          </a:effectLst>
                          <a:cs typeface="Simple Bold Jut Out"/>
                        </a:rPr>
                        <a:t>(2)</a:t>
                      </a:r>
                      <a:endParaRPr lang="en-US" sz="180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c>
                  <a:txBody>
                    <a:bodyPr/>
                    <a:lstStyle/>
                    <a:p>
                      <a:pPr algn="ctr" rtl="1">
                        <a:lnSpc>
                          <a:spcPct val="115000"/>
                        </a:lnSpc>
                        <a:spcAft>
                          <a:spcPts val="0"/>
                        </a:spcAft>
                      </a:pPr>
                      <a:r>
                        <a:rPr lang="ar-EG" sz="2400" b="1" dirty="0">
                          <a:solidFill>
                            <a:srgbClr val="C00000"/>
                          </a:solidFill>
                          <a:effectLst>
                            <a:outerShdw blurRad="38100" dist="38100" dir="2700000" algn="tl">
                              <a:srgbClr val="000000">
                                <a:alpha val="43137"/>
                              </a:srgbClr>
                            </a:outerShdw>
                          </a:effectLst>
                          <a:cs typeface="Simple Bold Jut Out"/>
                        </a:rPr>
                        <a:t>ملحق رقم </a:t>
                      </a:r>
                      <a:r>
                        <a:rPr lang="en-US" sz="2400" b="1" dirty="0">
                          <a:solidFill>
                            <a:srgbClr val="C00000"/>
                          </a:solidFill>
                          <a:effectLst>
                            <a:outerShdw blurRad="38100" dist="38100" dir="2700000" algn="tl">
                              <a:srgbClr val="000000">
                                <a:alpha val="43137"/>
                              </a:srgbClr>
                            </a:outerShdw>
                          </a:effectLst>
                          <a:cs typeface="Simple Bold Jut Out"/>
                        </a:rPr>
                        <a:t>(2)</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68580" marR="68580" marT="0" marB="0" anchor="ctr"/>
                </a:tc>
              </a:tr>
            </a:tbl>
          </a:graphicData>
        </a:graphic>
      </p:graphicFrame>
    </p:spTree>
    <p:extLst>
      <p:ext uri="{BB962C8B-B14F-4D97-AF65-F5344CB8AC3E}">
        <p14:creationId xmlns:p14="http://schemas.microsoft.com/office/powerpoint/2010/main" val="3531200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indent="0" algn="ctr">
              <a:buNone/>
            </a:pP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منحني العلاقة بين الإجهاد والإنفعال</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pic>
        <p:nvPicPr>
          <p:cNvPr id="4" name="Picture 3"/>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7699" t="2952" r="8714" b="2952"/>
          <a:stretch/>
        </p:blipFill>
        <p:spPr bwMode="auto">
          <a:xfrm>
            <a:off x="1619672" y="1340768"/>
            <a:ext cx="6480720" cy="51845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654958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smtClean="0">
                <a:solidFill>
                  <a:srgbClr val="C00000"/>
                </a:solidFill>
                <a:effectLst>
                  <a:outerShdw blurRad="38100" dist="38100" dir="2700000" algn="tl">
                    <a:srgbClr val="000000">
                      <a:alpha val="43137"/>
                    </a:srgbClr>
                  </a:outerShdw>
                </a:effectLst>
                <a:cs typeface="Simple Bold Jut Out" pitchFamily="2" charset="-78"/>
              </a:rPr>
              <a:t>سبائك الألومنيوم وخصائصها</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196752"/>
            <a:ext cx="7344816" cy="4770537"/>
          </a:xfrm>
          <a:prstGeom prst="rect">
            <a:avLst/>
          </a:prstGeom>
        </p:spPr>
        <p:txBody>
          <a:bodyPr wrap="square">
            <a:spAutoFit/>
          </a:bodyPr>
          <a:lstStyle/>
          <a:p>
            <a:pPr algn="just"/>
            <a:r>
              <a:rPr lang="ar-EG" sz="4000" b="1" dirty="0">
                <a:solidFill>
                  <a:srgbClr val="C00000"/>
                </a:solidFill>
                <a:effectLst>
                  <a:outerShdw blurRad="38100" dist="38100" dir="2700000" algn="tl">
                    <a:srgbClr val="000000">
                      <a:alpha val="43137"/>
                    </a:srgbClr>
                  </a:outerShdw>
                </a:effectLst>
                <a:cs typeface="Simple Bold Jut Out"/>
              </a:rPr>
              <a:t>في الوقت الحالي تنافس سبائك الألومنيوم كلا من سبائك النحاس والصلب نظرا لأن خصائصها الميكانيكية ذات طابع فريد مما جعلها تستخدم على نطاق واسع كأحد المواد الهندسية غير الحديدية وتتميز </a:t>
            </a:r>
            <a:r>
              <a:rPr lang="ar-EG" sz="4000" b="1" dirty="0" smtClean="0">
                <a:solidFill>
                  <a:srgbClr val="C00000"/>
                </a:solidFill>
                <a:effectLst>
                  <a:outerShdw blurRad="38100" dist="38100" dir="2700000" algn="tl">
                    <a:srgbClr val="000000">
                      <a:alpha val="43137"/>
                    </a:srgbClr>
                  </a:outerShdw>
                </a:effectLst>
                <a:cs typeface="Simple Bold Jut Out"/>
              </a:rPr>
              <a:t>بالمميزات التالية:</a:t>
            </a:r>
            <a:endParaRPr lang="en-US" sz="4000" b="1" dirty="0">
              <a:solidFill>
                <a:srgbClr val="C00000"/>
              </a:solidFill>
              <a:effectLst>
                <a:outerShdw blurRad="38100" dist="38100" dir="2700000" algn="tl">
                  <a:srgbClr val="000000">
                    <a:alpha val="43137"/>
                  </a:srgbClr>
                </a:outerShdw>
              </a:effectLst>
              <a:cs typeface="Simple Bold Jut Out"/>
            </a:endParaRPr>
          </a:p>
          <a:p>
            <a:pPr marL="1028700" lvl="1" indent="-571500">
              <a:buFont typeface="Wingdings" panose="05000000000000000000" pitchFamily="2" charset="2"/>
              <a:buChar char="ü"/>
            </a:pPr>
            <a:r>
              <a:rPr lang="ar-EG" sz="3600" b="1" dirty="0">
                <a:solidFill>
                  <a:srgbClr val="C00000"/>
                </a:solidFill>
                <a:effectLst>
                  <a:outerShdw blurRad="38100" dist="38100" dir="2700000" algn="tl">
                    <a:srgbClr val="000000">
                      <a:alpha val="43137"/>
                    </a:srgbClr>
                  </a:outerShdw>
                </a:effectLst>
                <a:cs typeface="Simple Bold Jut Out"/>
              </a:rPr>
              <a:t>الكثافة النوعية منخفضة </a:t>
            </a:r>
            <a:endParaRPr lang="en-US" sz="3600" b="1" dirty="0">
              <a:solidFill>
                <a:srgbClr val="C00000"/>
              </a:solidFill>
              <a:effectLst>
                <a:outerShdw blurRad="38100" dist="38100" dir="2700000" algn="tl">
                  <a:srgbClr val="000000">
                    <a:alpha val="43137"/>
                  </a:srgbClr>
                </a:outerShdw>
              </a:effectLst>
              <a:cs typeface="Simple Bold Jut Out"/>
            </a:endParaRPr>
          </a:p>
          <a:p>
            <a:pPr marL="1028700" lvl="1" indent="-571500">
              <a:buFont typeface="Wingdings" panose="05000000000000000000" pitchFamily="2" charset="2"/>
              <a:buChar char="ü"/>
            </a:pPr>
            <a:r>
              <a:rPr lang="ar-EG" sz="3600" b="1" dirty="0">
                <a:solidFill>
                  <a:srgbClr val="C00000"/>
                </a:solidFill>
                <a:effectLst>
                  <a:outerShdw blurRad="38100" dist="38100" dir="2700000" algn="tl">
                    <a:srgbClr val="000000">
                      <a:alpha val="43137"/>
                    </a:srgbClr>
                  </a:outerShdw>
                </a:effectLst>
                <a:cs typeface="Simple Bold Jut Out"/>
              </a:rPr>
              <a:t>المقاومة للصدأ </a:t>
            </a:r>
            <a:endParaRPr lang="en-US" sz="3600" b="1" dirty="0">
              <a:solidFill>
                <a:srgbClr val="C00000"/>
              </a:solidFill>
              <a:effectLst>
                <a:outerShdw blurRad="38100" dist="38100" dir="2700000" algn="tl">
                  <a:srgbClr val="000000">
                    <a:alpha val="43137"/>
                  </a:srgbClr>
                </a:outerShdw>
              </a:effectLst>
              <a:cs typeface="Simple Bold Jut Out"/>
            </a:endParaRPr>
          </a:p>
          <a:p>
            <a:pPr marL="1028700" lvl="1" indent="-571500">
              <a:buFont typeface="Wingdings" panose="05000000000000000000" pitchFamily="2" charset="2"/>
              <a:buChar char="ü"/>
            </a:pPr>
            <a:r>
              <a:rPr lang="ar-EG" sz="3600" b="1" dirty="0">
                <a:solidFill>
                  <a:srgbClr val="C00000"/>
                </a:solidFill>
                <a:effectLst>
                  <a:outerShdw blurRad="38100" dist="38100" dir="2700000" algn="tl">
                    <a:srgbClr val="000000">
                      <a:alpha val="43137"/>
                    </a:srgbClr>
                  </a:outerShdw>
                </a:effectLst>
                <a:cs typeface="Simple Bold Jut Out"/>
              </a:rPr>
              <a:t>السهولة في التصنيع </a:t>
            </a:r>
            <a:endParaRPr lang="en-US" sz="3600" b="1" dirty="0">
              <a:solidFill>
                <a:srgbClr val="C00000"/>
              </a:solidFill>
              <a:effectLst>
                <a:outerShdw blurRad="38100" dist="38100" dir="2700000" algn="tl">
                  <a:srgbClr val="000000">
                    <a:alpha val="43137"/>
                  </a:srgbClr>
                </a:outerShdw>
              </a:effectLst>
              <a:cs typeface="Simple Bold Jut Out"/>
            </a:endParaRPr>
          </a:p>
          <a:p>
            <a:pPr marL="1028700" lvl="1" indent="-571500">
              <a:buFont typeface="Wingdings" panose="05000000000000000000" pitchFamily="2" charset="2"/>
              <a:buChar char="ü"/>
            </a:pPr>
            <a:r>
              <a:rPr lang="ar-EG" sz="3600" b="1" dirty="0">
                <a:solidFill>
                  <a:srgbClr val="C00000"/>
                </a:solidFill>
                <a:effectLst>
                  <a:outerShdw blurRad="38100" dist="38100" dir="2700000" algn="tl">
                    <a:srgbClr val="000000">
                      <a:alpha val="43137"/>
                    </a:srgbClr>
                  </a:outerShdw>
                </a:effectLst>
                <a:cs typeface="Simple Bold Jut Out"/>
              </a:rPr>
              <a:t>عالية التوصيل الحراري </a:t>
            </a:r>
            <a:endParaRPr lang="en-US" sz="3600" b="1" dirty="0">
              <a:solidFill>
                <a:srgbClr val="C00000"/>
              </a:solidFill>
              <a:effectLst>
                <a:outerShdw blurRad="38100" dist="38100" dir="2700000" algn="tl">
                  <a:srgbClr val="000000">
                    <a:alpha val="43137"/>
                  </a:srgbClr>
                </a:outerShdw>
              </a:effectLst>
              <a:cs typeface="Simple Bold Jut Out"/>
            </a:endParaRPr>
          </a:p>
        </p:txBody>
      </p:sp>
    </p:spTree>
    <p:extLst>
      <p:ext uri="{BB962C8B-B14F-4D97-AF65-F5344CB8AC3E}">
        <p14:creationId xmlns:p14="http://schemas.microsoft.com/office/powerpoint/2010/main" val="27201983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smtClean="0">
                <a:solidFill>
                  <a:srgbClr val="C00000"/>
                </a:solidFill>
                <a:effectLst>
                  <a:outerShdw blurRad="38100" dist="38100" dir="2700000" algn="tl">
                    <a:srgbClr val="000000">
                      <a:alpha val="43137"/>
                    </a:srgbClr>
                  </a:outerShdw>
                </a:effectLst>
                <a:cs typeface="Simple Bold Jut Out" pitchFamily="2" charset="-78"/>
              </a:rPr>
              <a:t>نظام التسمية لسبائك الألومنيوم</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4208445949"/>
              </p:ext>
            </p:extLst>
          </p:nvPr>
        </p:nvGraphicFramePr>
        <p:xfrm>
          <a:off x="1691680" y="1236377"/>
          <a:ext cx="6984775" cy="5135488"/>
        </p:xfrm>
        <a:graphic>
          <a:graphicData uri="http://schemas.openxmlformats.org/drawingml/2006/table">
            <a:tbl>
              <a:tblPr rtl="1" bandCol="1">
                <a:tableStyleId>{5940675A-B579-460E-94D1-54222C63F5DA}</a:tableStyleId>
              </a:tblPr>
              <a:tblGrid>
                <a:gridCol w="1396955"/>
                <a:gridCol w="2238796"/>
                <a:gridCol w="1103522"/>
                <a:gridCol w="2245502"/>
              </a:tblGrid>
              <a:tr h="750669">
                <a:tc gridSpan="2">
                  <a:txBody>
                    <a:bodyPr/>
                    <a:lstStyle/>
                    <a:p>
                      <a:pPr algn="ctr" rtl="1">
                        <a:lnSpc>
                          <a:spcPct val="75000"/>
                        </a:lnSpc>
                        <a:spcAft>
                          <a:spcPts val="0"/>
                        </a:spcAft>
                      </a:pPr>
                      <a:r>
                        <a:rPr kumimoji="0" lang="ar-EG" sz="3200" b="1" kern="1200" dirty="0" smtClean="0">
                          <a:solidFill>
                            <a:srgbClr val="C00000"/>
                          </a:solidFill>
                          <a:effectLst>
                            <a:outerShdw blurRad="38100" dist="38100" dir="2700000" algn="tl">
                              <a:srgbClr val="000000">
                                <a:alpha val="43137"/>
                              </a:srgbClr>
                            </a:outerShdw>
                          </a:effectLst>
                          <a:cs typeface="Simple Bold Jut Out"/>
                        </a:rPr>
                        <a:t>سبائك الألومنيوم المسبوكة </a:t>
                      </a:r>
                      <a:r>
                        <a:rPr kumimoji="0" lang="en-US" sz="2000" b="1" kern="1200" dirty="0" smtClean="0">
                          <a:solidFill>
                            <a:srgbClr val="C00000"/>
                          </a:solidFill>
                          <a:effectLst>
                            <a:outerShdw blurRad="38100" dist="38100" dir="2700000" algn="tl">
                              <a:srgbClr val="000000">
                                <a:alpha val="43137"/>
                              </a:srgbClr>
                            </a:outerShdw>
                          </a:effectLst>
                          <a:cs typeface="Simple Bold Jut Out"/>
                        </a:rPr>
                        <a:t>Cast</a:t>
                      </a:r>
                      <a:endParaRPr kumimoji="0" lang="en-US" sz="2000" b="1" kern="1200" dirty="0">
                        <a:solidFill>
                          <a:srgbClr val="C00000"/>
                        </a:solidFill>
                        <a:effectLst>
                          <a:outerShdw blurRad="38100" dist="38100" dir="2700000" algn="tl">
                            <a:srgbClr val="000000">
                              <a:alpha val="43137"/>
                            </a:srgbClr>
                          </a:outerShdw>
                        </a:effectLst>
                        <a:latin typeface="+mn-lt"/>
                        <a:ea typeface="+mn-ea"/>
                        <a:cs typeface="Simple Bold Jut Out"/>
                      </a:endParaRPr>
                    </a:p>
                  </a:txBody>
                  <a:tcPr marL="48737" marR="48737" marT="0" marB="0"/>
                </a:tc>
                <a:tc hMerge="1">
                  <a:txBody>
                    <a:bodyPr/>
                    <a:lstStyle/>
                    <a:p>
                      <a:pPr rtl="1"/>
                      <a:endParaRPr lang="ar-EG"/>
                    </a:p>
                  </a:txBody>
                  <a:tcPr/>
                </a:tc>
                <a:tc gridSpan="2">
                  <a:txBody>
                    <a:bodyPr/>
                    <a:lstStyle/>
                    <a:p>
                      <a:pPr algn="ctr" rtl="1">
                        <a:lnSpc>
                          <a:spcPct val="75000"/>
                        </a:lnSpc>
                        <a:spcAft>
                          <a:spcPts val="0"/>
                        </a:spcAft>
                      </a:pPr>
                      <a:r>
                        <a:rPr kumimoji="0" lang="ar-EG" sz="3200" b="1" kern="1200" dirty="0" smtClean="0">
                          <a:solidFill>
                            <a:srgbClr val="C00000"/>
                          </a:solidFill>
                          <a:effectLst>
                            <a:outerShdw blurRad="38100" dist="38100" dir="2700000" algn="tl">
                              <a:srgbClr val="000000">
                                <a:alpha val="43137"/>
                              </a:srgbClr>
                            </a:outerShdw>
                          </a:effectLst>
                          <a:cs typeface="Simple Bold Jut Out"/>
                        </a:rPr>
                        <a:t>سبائك الألومنيوم المصنعة </a:t>
                      </a:r>
                      <a:r>
                        <a:rPr kumimoji="0" lang="en-US" sz="2000" b="1" kern="1200" dirty="0" smtClean="0">
                          <a:solidFill>
                            <a:srgbClr val="C00000"/>
                          </a:solidFill>
                          <a:effectLst>
                            <a:outerShdw blurRad="38100" dist="38100" dir="2700000" algn="tl">
                              <a:srgbClr val="000000">
                                <a:alpha val="43137"/>
                              </a:srgbClr>
                            </a:outerShdw>
                          </a:effectLst>
                          <a:cs typeface="Simple Bold Jut Out"/>
                        </a:rPr>
                        <a:t>Wrought</a:t>
                      </a:r>
                      <a:endParaRPr kumimoji="0" lang="en-US" sz="3200" b="1" kern="1200" dirty="0">
                        <a:solidFill>
                          <a:srgbClr val="C00000"/>
                        </a:solidFill>
                        <a:effectLst>
                          <a:outerShdw blurRad="38100" dist="38100" dir="2700000" algn="tl">
                            <a:srgbClr val="000000">
                              <a:alpha val="43137"/>
                            </a:srgbClr>
                          </a:outerShdw>
                        </a:effectLst>
                        <a:latin typeface="+mn-lt"/>
                        <a:ea typeface="+mn-ea"/>
                        <a:cs typeface="Simple Bold Jut Out"/>
                      </a:endParaRPr>
                    </a:p>
                  </a:txBody>
                  <a:tcPr marL="48737" marR="48737" marT="0" marB="0"/>
                </a:tc>
                <a:tc hMerge="1">
                  <a:txBody>
                    <a:bodyPr/>
                    <a:lstStyle/>
                    <a:p>
                      <a:pPr rtl="1"/>
                      <a:endParaRPr lang="ar-EG"/>
                    </a:p>
                  </a:txBody>
                  <a:tcPr/>
                </a:tc>
              </a:tr>
              <a:tr h="750669">
                <a:tc gridSpan="2">
                  <a:txBody>
                    <a:bodyPr/>
                    <a:lstStyle/>
                    <a:p>
                      <a:pPr algn="ctr" rtl="1">
                        <a:lnSpc>
                          <a:spcPct val="75000"/>
                        </a:lnSpc>
                        <a:spcAft>
                          <a:spcPts val="0"/>
                        </a:spcAft>
                      </a:pPr>
                      <a:r>
                        <a:rPr kumimoji="0" lang="ar-EG" sz="3200" b="1" kern="1200" dirty="0">
                          <a:solidFill>
                            <a:srgbClr val="C00000"/>
                          </a:solidFill>
                          <a:effectLst>
                            <a:outerShdw blurRad="38100" dist="38100" dir="2700000" algn="tl">
                              <a:srgbClr val="000000">
                                <a:alpha val="43137"/>
                              </a:srgbClr>
                            </a:outerShdw>
                          </a:effectLst>
                          <a:cs typeface="Simple Bold Jut Out"/>
                        </a:rPr>
                        <a:t>تسمي طبقا لنظام عددي مكون من أربعة أرقام</a:t>
                      </a:r>
                      <a:endParaRPr kumimoji="0" lang="en-US" sz="3200" b="1" kern="1200" dirty="0">
                        <a:solidFill>
                          <a:srgbClr val="C00000"/>
                        </a:solidFill>
                        <a:effectLst>
                          <a:outerShdw blurRad="38100" dist="38100" dir="2700000" algn="tl">
                            <a:srgbClr val="000000">
                              <a:alpha val="43137"/>
                            </a:srgbClr>
                          </a:outerShdw>
                        </a:effectLst>
                        <a:latin typeface="+mn-lt"/>
                        <a:ea typeface="+mn-ea"/>
                        <a:cs typeface="Simple Bold Jut Out"/>
                      </a:endParaRPr>
                    </a:p>
                  </a:txBody>
                  <a:tcPr marL="48737" marR="48737" marT="0" marB="0" anchor="ctr"/>
                </a:tc>
                <a:tc hMerge="1">
                  <a:txBody>
                    <a:bodyPr/>
                    <a:lstStyle/>
                    <a:p>
                      <a:pPr rtl="1"/>
                      <a:endParaRPr lang="ar-EG"/>
                    </a:p>
                  </a:txBody>
                  <a:tcPr/>
                </a:tc>
                <a:tc gridSpan="2">
                  <a:txBody>
                    <a:bodyPr/>
                    <a:lstStyle/>
                    <a:p>
                      <a:pPr algn="ctr" rtl="1">
                        <a:lnSpc>
                          <a:spcPct val="75000"/>
                        </a:lnSpc>
                        <a:spcAft>
                          <a:spcPts val="0"/>
                        </a:spcAft>
                      </a:pPr>
                      <a:r>
                        <a:rPr kumimoji="0" lang="ar-EG" sz="3200" b="1" kern="1200" dirty="0">
                          <a:solidFill>
                            <a:srgbClr val="C00000"/>
                          </a:solidFill>
                          <a:effectLst>
                            <a:outerShdw blurRad="38100" dist="38100" dir="2700000" algn="tl">
                              <a:srgbClr val="000000">
                                <a:alpha val="43137"/>
                              </a:srgbClr>
                            </a:outerShdw>
                          </a:effectLst>
                          <a:cs typeface="Simple Bold Jut Out"/>
                        </a:rPr>
                        <a:t>تسمى طبقا لنظام عددي مكون من خمسة أرقام</a:t>
                      </a:r>
                      <a:endParaRPr kumimoji="0" lang="en-US" sz="3200" b="1" kern="1200" dirty="0">
                        <a:solidFill>
                          <a:srgbClr val="C00000"/>
                        </a:solidFill>
                        <a:effectLst>
                          <a:outerShdw blurRad="38100" dist="38100" dir="2700000" algn="tl">
                            <a:srgbClr val="000000">
                              <a:alpha val="43137"/>
                            </a:srgbClr>
                          </a:outerShdw>
                        </a:effectLst>
                        <a:latin typeface="+mn-lt"/>
                        <a:ea typeface="+mn-ea"/>
                        <a:cs typeface="Simple Bold Jut Out"/>
                      </a:endParaRPr>
                    </a:p>
                  </a:txBody>
                  <a:tcPr marL="48737" marR="48737" marT="0" marB="0" anchor="ctr"/>
                </a:tc>
                <a:tc hMerge="1">
                  <a:txBody>
                    <a:bodyPr/>
                    <a:lstStyle/>
                    <a:p>
                      <a:pPr rtl="1"/>
                      <a:endParaRPr lang="ar-EG"/>
                    </a:p>
                  </a:txBody>
                  <a:tcPr/>
                </a:tc>
              </a:tr>
              <a:tr h="2191952">
                <a:tc gridSpan="4">
                  <a:txBody>
                    <a:bodyPr/>
                    <a:lstStyle/>
                    <a:p>
                      <a:pPr algn="r" rtl="1">
                        <a:lnSpc>
                          <a:spcPct val="75000"/>
                        </a:lnSpc>
                        <a:spcAft>
                          <a:spcPts val="0"/>
                        </a:spcAft>
                      </a:pPr>
                      <a:r>
                        <a:rPr lang="ar-EG" sz="3200" b="1" dirty="0">
                          <a:solidFill>
                            <a:srgbClr val="C00000"/>
                          </a:solidFill>
                          <a:effectLst>
                            <a:outerShdw blurRad="38100" dist="38100" dir="2700000" algn="tl">
                              <a:srgbClr val="000000">
                                <a:alpha val="43137"/>
                              </a:srgbClr>
                            </a:outerShdw>
                          </a:effectLst>
                          <a:cs typeface="Simple Bold Jut Out"/>
                        </a:rPr>
                        <a:t>الرقم الاول: يشير إلى العنصر ذو النسبة الأكبر في السبيكة</a:t>
                      </a:r>
                      <a:endParaRPr lang="en-US" sz="1800" b="1" dirty="0">
                        <a:solidFill>
                          <a:srgbClr val="C00000"/>
                        </a:solidFill>
                        <a:effectLst>
                          <a:outerShdw blurRad="38100" dist="38100" dir="2700000" algn="tl">
                            <a:srgbClr val="000000">
                              <a:alpha val="43137"/>
                            </a:srgbClr>
                          </a:outerShdw>
                        </a:effectLst>
                        <a:cs typeface="Simple Bold Jut Out"/>
                      </a:endParaRPr>
                    </a:p>
                    <a:p>
                      <a:pPr algn="r" rtl="1">
                        <a:lnSpc>
                          <a:spcPct val="75000"/>
                        </a:lnSpc>
                        <a:spcAft>
                          <a:spcPts val="0"/>
                        </a:spcAft>
                      </a:pPr>
                      <a:r>
                        <a:rPr lang="ar-EG" sz="3200" b="1" dirty="0">
                          <a:solidFill>
                            <a:srgbClr val="C00000"/>
                          </a:solidFill>
                          <a:effectLst>
                            <a:outerShdw blurRad="38100" dist="38100" dir="2700000" algn="tl">
                              <a:srgbClr val="000000">
                                <a:alpha val="43137"/>
                              </a:srgbClr>
                            </a:outerShdw>
                          </a:effectLst>
                          <a:cs typeface="Simple Bold Jut Out"/>
                        </a:rPr>
                        <a:t>الرقم الثاني: يشير إلى نصف النسبة المئوية للعنصر ذو النسبة الأكبر في السبيكة مقربا لأقرب عدد صحيح</a:t>
                      </a:r>
                      <a:endParaRPr lang="en-US" sz="1800" b="1" dirty="0">
                        <a:solidFill>
                          <a:srgbClr val="C00000"/>
                        </a:solidFill>
                        <a:effectLst>
                          <a:outerShdw blurRad="38100" dist="38100" dir="2700000" algn="tl">
                            <a:srgbClr val="000000">
                              <a:alpha val="43137"/>
                            </a:srgbClr>
                          </a:outerShdw>
                        </a:effectLst>
                        <a:cs typeface="Simple Bold Jut Out"/>
                      </a:endParaRPr>
                    </a:p>
                    <a:p>
                      <a:pPr algn="r" rtl="1">
                        <a:lnSpc>
                          <a:spcPct val="75000"/>
                        </a:lnSpc>
                        <a:spcAft>
                          <a:spcPts val="0"/>
                        </a:spcAft>
                      </a:pPr>
                      <a:r>
                        <a:rPr lang="ar-EG" sz="3200" b="1" dirty="0">
                          <a:solidFill>
                            <a:srgbClr val="C00000"/>
                          </a:solidFill>
                          <a:effectLst>
                            <a:outerShdw blurRad="38100" dist="38100" dir="2700000" algn="tl">
                              <a:srgbClr val="000000">
                                <a:alpha val="43137"/>
                              </a:srgbClr>
                            </a:outerShdw>
                          </a:effectLst>
                          <a:cs typeface="Simple Bold Jut Out"/>
                        </a:rPr>
                        <a:t>الأرقام من الثالث إلى الخامس: يشيروا إلى العناصر الأقل نسبة في السبيكة مرتبين ترتيبا تنازليا كنسب مئوية. والأعداد المستخدمة في تسمية سبائك الألومنيوم هي كما يلي.</a:t>
                      </a:r>
                      <a:endParaRPr lang="en-US" sz="180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r>
              <a:tr h="390842">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2</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Copper</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1</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Aluminum</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r>
              <a:tr h="381578">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4</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Silicon</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3</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Manganese</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r>
              <a:tr h="410510">
                <a:tc>
                  <a:txBody>
                    <a:bodyPr/>
                    <a:lstStyle/>
                    <a:p>
                      <a:pPr algn="ctr" rtl="0">
                        <a:lnSpc>
                          <a:spcPct val="80000"/>
                        </a:lnSpc>
                        <a:spcAft>
                          <a:spcPts val="0"/>
                        </a:spcAft>
                      </a:pPr>
                      <a:r>
                        <a:rPr lang="en-US" sz="1600" b="1">
                          <a:solidFill>
                            <a:srgbClr val="C00000"/>
                          </a:solidFill>
                          <a:effectLst>
                            <a:outerShdw blurRad="38100" dist="38100" dir="2700000" algn="tl">
                              <a:srgbClr val="000000">
                                <a:alpha val="43137"/>
                              </a:srgbClr>
                            </a:outerShdw>
                          </a:effectLst>
                          <a:cs typeface="Simple Bold Jut Out"/>
                        </a:rPr>
                        <a:t>6</a:t>
                      </a:r>
                      <a:endParaRPr lang="en-US" sz="105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Magnesium Silicide</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5</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Magnesium</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r>
              <a:tr h="256660">
                <a:tc>
                  <a:txBody>
                    <a:bodyPr/>
                    <a:lstStyle/>
                    <a:p>
                      <a:pPr algn="ctr" rtl="0">
                        <a:lnSpc>
                          <a:spcPct val="80000"/>
                        </a:lnSpc>
                        <a:spcAft>
                          <a:spcPts val="0"/>
                        </a:spcAft>
                      </a:pPr>
                      <a:r>
                        <a:rPr lang="en-US" sz="1600" b="1">
                          <a:solidFill>
                            <a:srgbClr val="C00000"/>
                          </a:solidFill>
                          <a:effectLst>
                            <a:outerShdw blurRad="38100" dist="38100" dir="2700000" algn="tl">
                              <a:srgbClr val="000000">
                                <a:alpha val="43137"/>
                              </a:srgbClr>
                            </a:outerShdw>
                          </a:effectLst>
                          <a:cs typeface="Simple Bold Jut Out"/>
                        </a:rPr>
                        <a:t>8</a:t>
                      </a:r>
                      <a:endParaRPr lang="en-US" sz="105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Other elements</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a:solidFill>
                            <a:srgbClr val="C00000"/>
                          </a:solidFill>
                          <a:effectLst>
                            <a:outerShdw blurRad="38100" dist="38100" dir="2700000" algn="tl">
                              <a:srgbClr val="000000">
                                <a:alpha val="43137"/>
                              </a:srgbClr>
                            </a:outerShdw>
                          </a:effectLst>
                          <a:cs typeface="Simple Bold Jut Out"/>
                        </a:rPr>
                        <a:t>7</a:t>
                      </a:r>
                      <a:endParaRPr lang="en-US" sz="1050" b="1">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c>
                  <a:txBody>
                    <a:bodyPr/>
                    <a:lstStyle/>
                    <a:p>
                      <a:pPr algn="ctr" rtl="0">
                        <a:lnSpc>
                          <a:spcPct val="80000"/>
                        </a:lnSpc>
                        <a:spcAft>
                          <a:spcPts val="0"/>
                        </a:spcAft>
                      </a:pPr>
                      <a:r>
                        <a:rPr lang="en-US" sz="1600" b="1" dirty="0">
                          <a:solidFill>
                            <a:srgbClr val="C00000"/>
                          </a:solidFill>
                          <a:effectLst>
                            <a:outerShdw blurRad="38100" dist="38100" dir="2700000" algn="tl">
                              <a:srgbClr val="000000">
                                <a:alpha val="43137"/>
                              </a:srgbClr>
                            </a:outerShdw>
                          </a:effectLst>
                          <a:cs typeface="Simple Bold Jut Out"/>
                        </a:rPr>
                        <a:t>Zinc</a:t>
                      </a:r>
                      <a:endParaRPr lang="en-US" sz="1050" b="1" dirty="0">
                        <a:solidFill>
                          <a:srgbClr val="C00000"/>
                        </a:solidFill>
                        <a:effectLst>
                          <a:outerShdw blurRad="38100" dist="38100" dir="2700000" algn="tl">
                            <a:srgbClr val="000000">
                              <a:alpha val="43137"/>
                            </a:srgbClr>
                          </a:outerShdw>
                        </a:effectLst>
                        <a:latin typeface="Calibri"/>
                        <a:ea typeface="Calibri"/>
                        <a:cs typeface="Simple Bold Jut Out"/>
                      </a:endParaRPr>
                    </a:p>
                  </a:txBody>
                  <a:tcPr marL="48737" marR="48737" marT="0" marB="0" anchor="ctr"/>
                </a:tc>
              </a:tr>
            </a:tbl>
          </a:graphicData>
        </a:graphic>
      </p:graphicFrame>
    </p:spTree>
    <p:extLst>
      <p:ext uri="{BB962C8B-B14F-4D97-AF65-F5344CB8AC3E}">
        <p14:creationId xmlns:p14="http://schemas.microsoft.com/office/powerpoint/2010/main" val="36811779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smtClean="0">
                <a:solidFill>
                  <a:srgbClr val="C00000"/>
                </a:solidFill>
                <a:effectLst>
                  <a:outerShdw blurRad="38100" dist="38100" dir="2700000" algn="tl">
                    <a:srgbClr val="000000">
                      <a:alpha val="43137"/>
                    </a:srgbClr>
                  </a:outerShdw>
                </a:effectLst>
                <a:cs typeface="Simple Bold Jut Out" pitchFamily="2" charset="-78"/>
              </a:rPr>
              <a:t>سبائك النحاس وأنواعها</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196752"/>
            <a:ext cx="7344816" cy="5139869"/>
          </a:xfrm>
          <a:prstGeom prst="rect">
            <a:avLst/>
          </a:prstGeom>
        </p:spPr>
        <p:txBody>
          <a:bodyPr wrap="square">
            <a:spAutoFit/>
          </a:bodyPr>
          <a:lstStyle/>
          <a:p>
            <a:pPr algn="just"/>
            <a:r>
              <a:rPr lang="ar-EG" sz="4000" b="1" dirty="0">
                <a:solidFill>
                  <a:srgbClr val="C00000"/>
                </a:solidFill>
                <a:effectLst>
                  <a:outerShdw blurRad="38100" dist="38100" dir="2700000" algn="tl">
                    <a:srgbClr val="000000">
                      <a:alpha val="43137"/>
                    </a:srgbClr>
                  </a:outerShdw>
                </a:effectLst>
                <a:cs typeface="Simple Bold Jut Out"/>
              </a:rPr>
              <a:t>تمتاز سبائك النحاس بأن قابليتها للتوصيل الحراري والكهربي ممتازة ويمكن تشكيلها بالسباكة وباستخدام معدات الورش وكذلك يمكن لحامها عن طريق اللحام القصديري كما أن مقاومتها للصدأ </a:t>
            </a:r>
            <a:r>
              <a:rPr lang="ar-EG" sz="4000" b="1" dirty="0" smtClean="0">
                <a:solidFill>
                  <a:srgbClr val="C00000"/>
                </a:solidFill>
                <a:effectLst>
                  <a:outerShdw blurRad="38100" dist="38100" dir="2700000" algn="tl">
                    <a:srgbClr val="000000">
                      <a:alpha val="43137"/>
                    </a:srgbClr>
                  </a:outerShdw>
                </a:effectLst>
                <a:cs typeface="Simple Bold Jut Out"/>
              </a:rPr>
              <a:t>عالية. وفيما </a:t>
            </a:r>
            <a:r>
              <a:rPr lang="ar-EG" sz="4000" b="1" dirty="0">
                <a:solidFill>
                  <a:srgbClr val="C00000"/>
                </a:solidFill>
                <a:effectLst>
                  <a:outerShdw blurRad="38100" dist="38100" dir="2700000" algn="tl">
                    <a:srgbClr val="000000">
                      <a:alpha val="43137"/>
                    </a:srgbClr>
                  </a:outerShdw>
                </a:effectLst>
                <a:cs typeface="Simple Bold Jut Out"/>
              </a:rPr>
              <a:t>يلي </a:t>
            </a:r>
            <a:r>
              <a:rPr lang="ar-EG" sz="4000" b="1" dirty="0" smtClean="0">
                <a:solidFill>
                  <a:srgbClr val="C00000"/>
                </a:solidFill>
                <a:effectLst>
                  <a:outerShdw blurRad="38100" dist="38100" dir="2700000" algn="tl">
                    <a:srgbClr val="000000">
                      <a:alpha val="43137"/>
                    </a:srgbClr>
                  </a:outerShdw>
                </a:effectLst>
                <a:cs typeface="Simple Bold Jut Out"/>
              </a:rPr>
              <a:t>أهم </a:t>
            </a:r>
            <a:r>
              <a:rPr lang="ar-EG" sz="4000" b="1" dirty="0">
                <a:solidFill>
                  <a:srgbClr val="C00000"/>
                </a:solidFill>
                <a:effectLst>
                  <a:outerShdw blurRad="38100" dist="38100" dir="2700000" algn="tl">
                    <a:srgbClr val="000000">
                      <a:alpha val="43137"/>
                    </a:srgbClr>
                  </a:outerShdw>
                </a:effectLst>
                <a:cs typeface="Simple Bold Jut Out"/>
              </a:rPr>
              <a:t>سبائك النحاس الأكثر إستخداما في التطبيقات </a:t>
            </a:r>
            <a:r>
              <a:rPr lang="ar-EG" sz="4000" b="1" dirty="0" smtClean="0">
                <a:solidFill>
                  <a:srgbClr val="C00000"/>
                </a:solidFill>
                <a:effectLst>
                  <a:outerShdw blurRad="38100" dist="38100" dir="2700000" algn="tl">
                    <a:srgbClr val="000000">
                      <a:alpha val="43137"/>
                    </a:srgbClr>
                  </a:outerShdw>
                </a:effectLst>
                <a:cs typeface="Simple Bold Jut Out"/>
              </a:rPr>
              <a:t>الهندسية. </a:t>
            </a:r>
            <a:endParaRPr lang="ar-EG" sz="4000" b="1" dirty="0">
              <a:solidFill>
                <a:srgbClr val="C00000"/>
              </a:solidFill>
              <a:effectLst>
                <a:outerShdw blurRad="38100" dist="38100" dir="2700000" algn="tl">
                  <a:srgbClr val="000000">
                    <a:alpha val="43137"/>
                  </a:srgbClr>
                </a:outerShdw>
              </a:effectLst>
              <a:cs typeface="Simple Bold Jut Out"/>
            </a:endParaRPr>
          </a:p>
          <a:p>
            <a:pPr marL="1485900" lvl="2" indent="-571500" algn="just">
              <a:buFont typeface="Wingdings" panose="05000000000000000000" pitchFamily="2" charset="2"/>
              <a:buChar char="Ø"/>
            </a:pPr>
            <a:r>
              <a:rPr lang="ar-EG" sz="3200" b="1" dirty="0">
                <a:solidFill>
                  <a:srgbClr val="C00000"/>
                </a:solidFill>
                <a:effectLst>
                  <a:outerShdw blurRad="38100" dist="38100" dir="2700000" algn="tl">
                    <a:srgbClr val="000000">
                      <a:alpha val="43137"/>
                    </a:srgbClr>
                  </a:outerShdw>
                </a:effectLst>
                <a:cs typeface="Simple Bold Jut Out"/>
              </a:rPr>
              <a:t>النحاس الاصفر </a:t>
            </a:r>
            <a:r>
              <a:rPr lang="en-US" sz="2000" b="1" dirty="0">
                <a:solidFill>
                  <a:srgbClr val="C00000"/>
                </a:solidFill>
                <a:effectLst>
                  <a:outerShdw blurRad="38100" dist="38100" dir="2700000" algn="tl">
                    <a:srgbClr val="000000">
                      <a:alpha val="43137"/>
                    </a:srgbClr>
                  </a:outerShdw>
                </a:effectLst>
                <a:cs typeface="Simple Bold Jut Out"/>
              </a:rPr>
              <a:t>Brass</a:t>
            </a:r>
            <a:endParaRPr lang="en-US" sz="3200" b="1" dirty="0">
              <a:solidFill>
                <a:srgbClr val="C00000"/>
              </a:solidFill>
              <a:effectLst>
                <a:outerShdw blurRad="38100" dist="38100" dir="2700000" algn="tl">
                  <a:srgbClr val="000000">
                    <a:alpha val="43137"/>
                  </a:srgbClr>
                </a:outerShdw>
              </a:effectLst>
              <a:cs typeface="Simple Bold Jut Out"/>
            </a:endParaRPr>
          </a:p>
          <a:p>
            <a:pPr marL="1485900" lvl="2" indent="-571500" algn="just">
              <a:buFont typeface="Wingdings" panose="05000000000000000000" pitchFamily="2" charset="2"/>
              <a:buChar char="Ø"/>
            </a:pPr>
            <a:r>
              <a:rPr lang="ar-EG" sz="3200" b="1" dirty="0">
                <a:solidFill>
                  <a:srgbClr val="C00000"/>
                </a:solidFill>
                <a:effectLst>
                  <a:outerShdw blurRad="38100" dist="38100" dir="2700000" algn="tl">
                    <a:srgbClr val="000000">
                      <a:alpha val="43137"/>
                    </a:srgbClr>
                  </a:outerShdw>
                </a:effectLst>
                <a:cs typeface="Simple Bold Jut Out"/>
              </a:rPr>
              <a:t>النحاس البرونزي </a:t>
            </a:r>
            <a:r>
              <a:rPr lang="en-US" sz="2000" b="1" dirty="0">
                <a:solidFill>
                  <a:srgbClr val="C00000"/>
                </a:solidFill>
                <a:effectLst>
                  <a:outerShdw blurRad="38100" dist="38100" dir="2700000" algn="tl">
                    <a:srgbClr val="000000">
                      <a:alpha val="43137"/>
                    </a:srgbClr>
                  </a:outerShdw>
                </a:effectLst>
                <a:cs typeface="Simple Bold Jut Out"/>
              </a:rPr>
              <a:t>Bronze</a:t>
            </a:r>
            <a:endParaRPr lang="en-US" sz="3200" b="1" dirty="0">
              <a:solidFill>
                <a:srgbClr val="C00000"/>
              </a:solidFill>
              <a:effectLst>
                <a:outerShdw blurRad="38100" dist="38100" dir="2700000" algn="tl">
                  <a:srgbClr val="000000">
                    <a:alpha val="43137"/>
                  </a:srgbClr>
                </a:outerShdw>
              </a:effectLst>
              <a:cs typeface="Simple Bold Jut Out"/>
            </a:endParaRPr>
          </a:p>
          <a:p>
            <a:pPr marL="1485900" lvl="2" indent="-571500" algn="just">
              <a:buFont typeface="Wingdings" panose="05000000000000000000" pitchFamily="2" charset="2"/>
              <a:buChar char="Ø"/>
            </a:pPr>
            <a:r>
              <a:rPr lang="ar-EG" sz="3200" b="1" dirty="0">
                <a:solidFill>
                  <a:srgbClr val="C00000"/>
                </a:solidFill>
                <a:effectLst>
                  <a:outerShdw blurRad="38100" dist="38100" dir="2700000" algn="tl">
                    <a:srgbClr val="000000">
                      <a:alpha val="43137"/>
                    </a:srgbClr>
                  </a:outerShdw>
                </a:effectLst>
                <a:cs typeface="Simple Bold Jut Out"/>
              </a:rPr>
              <a:t>النحاس الاحمر  </a:t>
            </a:r>
            <a:r>
              <a:rPr lang="en-US" sz="2000" b="1" dirty="0">
                <a:solidFill>
                  <a:srgbClr val="C00000"/>
                </a:solidFill>
                <a:effectLst>
                  <a:outerShdw blurRad="38100" dist="38100" dir="2700000" algn="tl">
                    <a:srgbClr val="000000">
                      <a:alpha val="43137"/>
                    </a:srgbClr>
                  </a:outerShdw>
                </a:effectLst>
                <a:cs typeface="Simple Bold Jut Out"/>
              </a:rPr>
              <a:t>Gunmetal</a:t>
            </a:r>
            <a:endParaRPr lang="en-US" sz="3200" b="1" dirty="0">
              <a:solidFill>
                <a:srgbClr val="C00000"/>
              </a:solidFill>
              <a:effectLst>
                <a:outerShdw blurRad="38100" dist="38100" dir="2700000" algn="tl">
                  <a:srgbClr val="000000">
                    <a:alpha val="43137"/>
                  </a:srgbClr>
                </a:outerShdw>
              </a:effectLst>
              <a:cs typeface="Simple Bold Jut Out"/>
            </a:endParaRPr>
          </a:p>
          <a:p>
            <a:pPr marL="1485900" lvl="2" indent="-571500" algn="just">
              <a:buFont typeface="Wingdings" panose="05000000000000000000" pitchFamily="2" charset="2"/>
              <a:buChar char="Ø"/>
            </a:pPr>
            <a:r>
              <a:rPr lang="ar-EG" sz="3200" b="1" dirty="0">
                <a:solidFill>
                  <a:srgbClr val="C00000"/>
                </a:solidFill>
                <a:effectLst>
                  <a:outerShdw blurRad="38100" dist="38100" dir="2700000" algn="tl">
                    <a:srgbClr val="000000">
                      <a:alpha val="43137"/>
                    </a:srgbClr>
                  </a:outerShdw>
                </a:effectLst>
                <a:cs typeface="Simple Bold Jut Out"/>
              </a:rPr>
              <a:t>النحاس المنكل </a:t>
            </a:r>
            <a:r>
              <a:rPr lang="en-US" sz="2000" b="1" dirty="0">
                <a:solidFill>
                  <a:srgbClr val="C00000"/>
                </a:solidFill>
                <a:effectLst>
                  <a:outerShdw blurRad="38100" dist="38100" dir="2700000" algn="tl">
                    <a:srgbClr val="000000">
                      <a:alpha val="43137"/>
                    </a:srgbClr>
                  </a:outerShdw>
                </a:effectLst>
                <a:cs typeface="Simple Bold Jut Out"/>
              </a:rPr>
              <a:t>Monel Metal</a:t>
            </a:r>
            <a:endParaRPr lang="en-US" sz="3200" b="1" dirty="0">
              <a:solidFill>
                <a:srgbClr val="C00000"/>
              </a:solidFill>
              <a:effectLst>
                <a:outerShdw blurRad="38100" dist="38100" dir="2700000" algn="tl">
                  <a:srgbClr val="000000">
                    <a:alpha val="43137"/>
                  </a:srgbClr>
                </a:outerShdw>
              </a:effectLst>
              <a:cs typeface="Simple Bold Jut Out"/>
            </a:endParaRPr>
          </a:p>
        </p:txBody>
      </p:sp>
    </p:spTree>
    <p:extLst>
      <p:ext uri="{BB962C8B-B14F-4D97-AF65-F5344CB8AC3E}">
        <p14:creationId xmlns:p14="http://schemas.microsoft.com/office/powerpoint/2010/main" val="36811779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الزحف </a:t>
            </a:r>
            <a:r>
              <a:rPr lang="en-US" sz="2800" b="1" u="sng" dirty="0">
                <a:solidFill>
                  <a:srgbClr val="C00000"/>
                </a:solidFill>
                <a:effectLst>
                  <a:outerShdw blurRad="38100" dist="38100" dir="2700000" algn="tl">
                    <a:srgbClr val="000000">
                      <a:alpha val="43137"/>
                    </a:srgbClr>
                  </a:outerShdw>
                </a:effectLst>
                <a:cs typeface="Simple Bold Jut Out" pitchFamily="2" charset="-78"/>
              </a:rPr>
              <a:t>Creep</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196752"/>
            <a:ext cx="7488832" cy="5078313"/>
          </a:xfrm>
          <a:prstGeom prst="rect">
            <a:avLst/>
          </a:prstGeom>
        </p:spPr>
        <p:txBody>
          <a:bodyPr wrap="square">
            <a:spAutoFit/>
          </a:bodyPr>
          <a:lstStyle/>
          <a:p>
            <a:pPr algn="just"/>
            <a:r>
              <a:rPr lang="ar-EG" sz="3600" b="1" dirty="0">
                <a:solidFill>
                  <a:srgbClr val="C00000"/>
                </a:solidFill>
                <a:effectLst>
                  <a:outerShdw blurRad="38100" dist="38100" dir="2700000" algn="tl">
                    <a:srgbClr val="000000">
                      <a:alpha val="43137"/>
                    </a:srgbClr>
                  </a:outerShdw>
                </a:effectLst>
                <a:cs typeface="Simple Bold Jut Out"/>
              </a:rPr>
              <a:t>عندما يتعرض جزء من أي آلة إلى حمل ثابت فإن مادة الصنع لهذا الجزء يحدث لها تشكل لدن خلال فترة من الزمن وتلك الفترة الزمنية المعتمدة على مقدار الإنفعال يطلق عليها هندسيا اسم </a:t>
            </a:r>
            <a:r>
              <a:rPr lang="ar-EG" sz="3600" b="1" dirty="0" smtClean="0">
                <a:solidFill>
                  <a:srgbClr val="C00000"/>
                </a:solidFill>
                <a:effectLst>
                  <a:outerShdw blurRad="38100" dist="38100" dir="2700000" algn="tl">
                    <a:srgbClr val="000000">
                      <a:alpha val="43137"/>
                    </a:srgbClr>
                  </a:outerShdw>
                </a:effectLst>
                <a:cs typeface="Simple Bold Jut Out"/>
              </a:rPr>
              <a:t>الزحف أي أن الزحف </a:t>
            </a:r>
            <a:r>
              <a:rPr lang="ar-EG" sz="3600" b="1" dirty="0">
                <a:solidFill>
                  <a:srgbClr val="C00000"/>
                </a:solidFill>
                <a:effectLst>
                  <a:outerShdw blurRad="38100" dist="38100" dir="2700000" algn="tl">
                    <a:srgbClr val="000000">
                      <a:alpha val="43137"/>
                    </a:srgbClr>
                  </a:outerShdw>
                </a:effectLst>
                <a:cs typeface="Simple Bold Jut Out"/>
              </a:rPr>
              <a:t>هو التشكل البطيئ المستمر التي تتعرض له أي مادة مع الزمن تحت حمل ثابت. وحيث أن التشكل الناتج عن الزحف يتناسب طرديا مع درجة الحرارة لأنه دالة في كلا من مستوى الإجهاد ودرجة </a:t>
            </a:r>
            <a:r>
              <a:rPr lang="ar-EG" sz="3600" b="1" dirty="0" smtClean="0">
                <a:solidFill>
                  <a:srgbClr val="C00000"/>
                </a:solidFill>
                <a:effectLst>
                  <a:outerShdw blurRad="38100" dist="38100" dir="2700000" algn="tl">
                    <a:srgbClr val="000000">
                      <a:alpha val="43137"/>
                    </a:srgbClr>
                  </a:outerShdw>
                </a:effectLst>
                <a:cs typeface="Simple Bold Jut Out"/>
              </a:rPr>
              <a:t>الحرارة ، لذا فإن الزحف </a:t>
            </a:r>
            <a:r>
              <a:rPr lang="ar-EG" sz="3600" b="1" dirty="0">
                <a:solidFill>
                  <a:srgbClr val="C00000"/>
                </a:solidFill>
                <a:effectLst>
                  <a:outerShdw blurRad="38100" dist="38100" dir="2700000" algn="tl">
                    <a:srgbClr val="000000">
                      <a:alpha val="43137"/>
                    </a:srgbClr>
                  </a:outerShdw>
                </a:effectLst>
                <a:cs typeface="Simple Bold Jut Out"/>
              </a:rPr>
              <a:t>من الخصائص الميكانيكية التي يجب أخذها في الإعتبار من جانب المصمم خاصة عند تصميمه لأجزاء الآلات التي تتعرض لزيادة مستمرة في درجات الحرارة. </a:t>
            </a:r>
            <a:endParaRPr lang="en-US" sz="3200" b="1" dirty="0">
              <a:solidFill>
                <a:srgbClr val="C00000"/>
              </a:solidFill>
              <a:effectLst>
                <a:outerShdw blurRad="38100" dist="38100" dir="2700000" algn="tl">
                  <a:srgbClr val="000000">
                    <a:alpha val="43137"/>
                  </a:srgbClr>
                </a:outerShdw>
              </a:effectLst>
              <a:cs typeface="Simple Bold Jut Out"/>
            </a:endParaRPr>
          </a:p>
        </p:txBody>
      </p:sp>
    </p:spTree>
    <p:extLst>
      <p:ext uri="{BB962C8B-B14F-4D97-AF65-F5344CB8AC3E}">
        <p14:creationId xmlns:p14="http://schemas.microsoft.com/office/powerpoint/2010/main" val="13122909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a:solidFill>
                  <a:srgbClr val="C00000"/>
                </a:solidFill>
                <a:effectLst>
                  <a:outerShdw blurRad="38100" dist="38100" dir="2700000" algn="tl">
                    <a:srgbClr val="000000">
                      <a:alpha val="43137"/>
                    </a:srgbClr>
                  </a:outerShdw>
                </a:effectLst>
                <a:cs typeface="Simple Bold Jut Out" pitchFamily="2" charset="-78"/>
              </a:rPr>
              <a:t>المنحنى المثالي للزحف</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pic>
        <p:nvPicPr>
          <p:cNvPr id="4" name="Picture 3"/>
          <p:cNvPicPr/>
          <p:nvPr/>
        </p:nvPicPr>
        <p:blipFill rotWithShape="1">
          <a:blip r:embed="rId2"/>
          <a:srcRect l="2411" t="9044" r="2754" b="3207"/>
          <a:stretch/>
        </p:blipFill>
        <p:spPr bwMode="auto">
          <a:xfrm>
            <a:off x="1403648" y="1340768"/>
            <a:ext cx="7632848" cy="50405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275164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47" y="332656"/>
            <a:ext cx="7124328" cy="864096"/>
          </a:xfrm>
        </p:spPr>
        <p:txBody>
          <a:bodyPr>
            <a:normAutofit/>
          </a:bodyPr>
          <a:lstStyle/>
          <a:p>
            <a:pPr marL="182880" algn="ctr"/>
            <a:r>
              <a:rPr lang="ar-EG" sz="4800" b="1" u="sng" dirty="0" smtClean="0">
                <a:solidFill>
                  <a:srgbClr val="C00000"/>
                </a:solidFill>
                <a:effectLst>
                  <a:outerShdw blurRad="38100" dist="38100" dir="2700000" algn="tl">
                    <a:srgbClr val="000000">
                      <a:alpha val="43137"/>
                    </a:srgbClr>
                  </a:outerShdw>
                </a:effectLst>
                <a:cs typeface="Simple Bold Jut Out" pitchFamily="2" charset="-78"/>
              </a:rPr>
              <a:t>عوامل إختيار المادة</a:t>
            </a:r>
            <a:endParaRPr lang="en-US" sz="24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196752"/>
            <a:ext cx="7488832" cy="5078313"/>
          </a:xfrm>
          <a:prstGeom prst="rect">
            <a:avLst/>
          </a:prstGeom>
        </p:spPr>
        <p:txBody>
          <a:bodyPr wrap="square">
            <a:spAutoFit/>
          </a:bodyPr>
          <a:lstStyle/>
          <a:p>
            <a:pPr algn="just"/>
            <a:r>
              <a:rPr lang="ar-EG" sz="3600" b="1" dirty="0">
                <a:solidFill>
                  <a:srgbClr val="C00000"/>
                </a:solidFill>
                <a:effectLst>
                  <a:outerShdw blurRad="38100" dist="38100" dir="2700000" algn="tl">
                    <a:srgbClr val="000000">
                      <a:alpha val="43137"/>
                    </a:srgbClr>
                  </a:outerShdw>
                </a:effectLst>
                <a:cs typeface="Simple Bold Jut Out"/>
              </a:rPr>
              <a:t>إن إختيار المادة الهندسية المناسبة لأي جزء من أجزاء الآلات تعتبر أهم خطوات عملية التصميم والمادة المثلى هي التي تؤدي وظيفتها بأقل تكلفة ممكنة وبكفاءة عالية وأيضا تكون درجة الإعتمادية لها مرتفعة. وفي أحيان كثيرة تستخدم طريقة التجربة والخطأ  </a:t>
            </a:r>
            <a:r>
              <a:rPr lang="ar-EG" sz="3600" b="1" dirty="0" smtClean="0">
                <a:solidFill>
                  <a:srgbClr val="C00000"/>
                </a:solidFill>
                <a:effectLst>
                  <a:outerShdw blurRad="38100" dist="38100" dir="2700000" algn="tl">
                    <a:srgbClr val="000000">
                      <a:alpha val="43137"/>
                    </a:srgbClr>
                  </a:outerShdw>
                </a:effectLst>
                <a:cs typeface="Simple Bold Jut Out"/>
              </a:rPr>
              <a:t>في </a:t>
            </a:r>
            <a:r>
              <a:rPr lang="ar-EG" sz="3600" b="1" dirty="0">
                <a:solidFill>
                  <a:srgbClr val="C00000"/>
                </a:solidFill>
                <a:effectLst>
                  <a:outerShdw blurRad="38100" dist="38100" dir="2700000" algn="tl">
                    <a:srgbClr val="000000">
                      <a:alpha val="43137"/>
                    </a:srgbClr>
                  </a:outerShdw>
                </a:effectLst>
                <a:cs typeface="Simple Bold Jut Out"/>
              </a:rPr>
              <a:t>عملية الإختيار للمادة لأنه ليس من السهل إختيار المادة المناسبة</a:t>
            </a:r>
          </a:p>
          <a:p>
            <a:pPr marL="571500" indent="-571500" algn="just">
              <a:buFont typeface="Wingdings" panose="05000000000000000000" pitchFamily="2" charset="2"/>
              <a:buChar char="ü"/>
            </a:pPr>
            <a:r>
              <a:rPr lang="ar-EG" sz="3600" b="1" dirty="0" smtClean="0">
                <a:solidFill>
                  <a:srgbClr val="C00000"/>
                </a:solidFill>
                <a:effectLst>
                  <a:outerShdw blurRad="38100" dist="38100" dir="2700000" algn="tl">
                    <a:srgbClr val="000000">
                      <a:alpha val="43137"/>
                    </a:srgbClr>
                  </a:outerShdw>
                </a:effectLst>
                <a:cs typeface="Simple Bold Jut Out"/>
              </a:rPr>
              <a:t>مدى </a:t>
            </a:r>
            <a:r>
              <a:rPr lang="ar-EG" sz="3600" b="1" dirty="0">
                <a:solidFill>
                  <a:srgbClr val="C00000"/>
                </a:solidFill>
                <a:effectLst>
                  <a:outerShdw blurRad="38100" dist="38100" dir="2700000" algn="tl">
                    <a:srgbClr val="000000">
                      <a:alpha val="43137"/>
                    </a:srgbClr>
                  </a:outerShdw>
                </a:effectLst>
                <a:cs typeface="Simple Bold Jut Out"/>
              </a:rPr>
              <a:t>توافر المادة  </a:t>
            </a:r>
            <a:r>
              <a:rPr lang="en-US" sz="2400" b="1" dirty="0">
                <a:solidFill>
                  <a:srgbClr val="C00000"/>
                </a:solidFill>
                <a:effectLst>
                  <a:outerShdw blurRad="38100" dist="38100" dir="2700000" algn="tl">
                    <a:srgbClr val="000000">
                      <a:alpha val="43137"/>
                    </a:srgbClr>
                  </a:outerShdw>
                </a:effectLst>
                <a:cs typeface="Simple Bold Jut Out"/>
              </a:rPr>
              <a:t>Availability</a:t>
            </a:r>
            <a:endParaRPr lang="en-US" sz="3600" b="1" dirty="0">
              <a:solidFill>
                <a:srgbClr val="C00000"/>
              </a:solidFill>
              <a:effectLst>
                <a:outerShdw blurRad="38100" dist="38100" dir="2700000" algn="tl">
                  <a:srgbClr val="000000">
                    <a:alpha val="43137"/>
                  </a:srgbClr>
                </a:outerShdw>
              </a:effectLst>
              <a:cs typeface="Simple Bold Jut Out"/>
            </a:endParaRPr>
          </a:p>
          <a:p>
            <a:pPr marL="571500" indent="-571500" algn="just">
              <a:buFont typeface="Wingdings" panose="05000000000000000000" pitchFamily="2" charset="2"/>
              <a:buChar char="ü"/>
            </a:pPr>
            <a:r>
              <a:rPr lang="ar-EG" sz="3600" b="1" dirty="0" smtClean="0">
                <a:solidFill>
                  <a:srgbClr val="C00000"/>
                </a:solidFill>
                <a:effectLst>
                  <a:outerShdw blurRad="38100" dist="38100" dir="2700000" algn="tl">
                    <a:srgbClr val="000000">
                      <a:alpha val="43137"/>
                    </a:srgbClr>
                  </a:outerShdw>
                </a:effectLst>
                <a:cs typeface="Simple Bold Jut Out"/>
              </a:rPr>
              <a:t>التكاليف  </a:t>
            </a:r>
            <a:r>
              <a:rPr lang="en-US" sz="2400" b="1" dirty="0">
                <a:solidFill>
                  <a:srgbClr val="C00000"/>
                </a:solidFill>
                <a:effectLst>
                  <a:outerShdw blurRad="38100" dist="38100" dir="2700000" algn="tl">
                    <a:srgbClr val="000000">
                      <a:alpha val="43137"/>
                    </a:srgbClr>
                  </a:outerShdw>
                </a:effectLst>
                <a:cs typeface="Simple Bold Jut Out"/>
              </a:rPr>
              <a:t>Cost</a:t>
            </a:r>
            <a:endParaRPr lang="en-US" sz="3600" b="1" dirty="0">
              <a:solidFill>
                <a:srgbClr val="C00000"/>
              </a:solidFill>
              <a:effectLst>
                <a:outerShdw blurRad="38100" dist="38100" dir="2700000" algn="tl">
                  <a:srgbClr val="000000">
                    <a:alpha val="43137"/>
                  </a:srgbClr>
                </a:outerShdw>
              </a:effectLst>
              <a:cs typeface="Simple Bold Jut Out"/>
            </a:endParaRPr>
          </a:p>
          <a:p>
            <a:pPr marL="571500" indent="-571500" algn="just">
              <a:buFont typeface="Wingdings" panose="05000000000000000000" pitchFamily="2" charset="2"/>
              <a:buChar char="ü"/>
            </a:pPr>
            <a:r>
              <a:rPr lang="ar-EG" sz="3600" b="1" dirty="0" smtClean="0">
                <a:solidFill>
                  <a:srgbClr val="C00000"/>
                </a:solidFill>
                <a:effectLst>
                  <a:outerShdw blurRad="38100" dist="38100" dir="2700000" algn="tl">
                    <a:srgbClr val="000000">
                      <a:alpha val="43137"/>
                    </a:srgbClr>
                  </a:outerShdw>
                </a:effectLst>
                <a:cs typeface="Simple Bold Jut Out"/>
              </a:rPr>
              <a:t>الخصائص </a:t>
            </a:r>
            <a:r>
              <a:rPr lang="ar-EG" sz="3600" b="1" dirty="0">
                <a:solidFill>
                  <a:srgbClr val="C00000"/>
                </a:solidFill>
                <a:effectLst>
                  <a:outerShdw blurRad="38100" dist="38100" dir="2700000" algn="tl">
                    <a:srgbClr val="000000">
                      <a:alpha val="43137"/>
                    </a:srgbClr>
                  </a:outerShdw>
                </a:effectLst>
                <a:cs typeface="Simple Bold Jut Out"/>
              </a:rPr>
              <a:t>الميكانيكية </a:t>
            </a:r>
            <a:r>
              <a:rPr lang="en-US" sz="2400" b="1" dirty="0">
                <a:solidFill>
                  <a:srgbClr val="C00000"/>
                </a:solidFill>
                <a:effectLst>
                  <a:outerShdw blurRad="38100" dist="38100" dir="2700000" algn="tl">
                    <a:srgbClr val="000000">
                      <a:alpha val="43137"/>
                    </a:srgbClr>
                  </a:outerShdw>
                </a:effectLst>
                <a:cs typeface="Simple Bold Jut Out"/>
              </a:rPr>
              <a:t>Mechanical Properties</a:t>
            </a:r>
            <a:endParaRPr lang="en-US" sz="3600" b="1" dirty="0">
              <a:solidFill>
                <a:srgbClr val="C00000"/>
              </a:solidFill>
              <a:effectLst>
                <a:outerShdw blurRad="38100" dist="38100" dir="2700000" algn="tl">
                  <a:srgbClr val="000000">
                    <a:alpha val="43137"/>
                  </a:srgbClr>
                </a:outerShdw>
              </a:effectLst>
              <a:cs typeface="Simple Bold Jut Out"/>
            </a:endParaRPr>
          </a:p>
          <a:p>
            <a:pPr marL="571500" indent="-571500" algn="just">
              <a:buFont typeface="Wingdings" panose="05000000000000000000" pitchFamily="2" charset="2"/>
              <a:buChar char="ü"/>
            </a:pPr>
            <a:r>
              <a:rPr lang="ar-EG" sz="3600" b="1" dirty="0" smtClean="0">
                <a:solidFill>
                  <a:srgbClr val="C00000"/>
                </a:solidFill>
                <a:effectLst>
                  <a:outerShdw blurRad="38100" dist="38100" dir="2700000" algn="tl">
                    <a:srgbClr val="000000">
                      <a:alpha val="43137"/>
                    </a:srgbClr>
                  </a:outerShdw>
                </a:effectLst>
                <a:cs typeface="Simple Bold Jut Out"/>
              </a:rPr>
              <a:t>الإعتبارات </a:t>
            </a:r>
            <a:r>
              <a:rPr lang="ar-EG" sz="3600" b="1" dirty="0">
                <a:solidFill>
                  <a:srgbClr val="C00000"/>
                </a:solidFill>
                <a:effectLst>
                  <a:outerShdw blurRad="38100" dist="38100" dir="2700000" algn="tl">
                    <a:srgbClr val="000000">
                      <a:alpha val="43137"/>
                    </a:srgbClr>
                  </a:outerShdw>
                </a:effectLst>
                <a:cs typeface="Simple Bold Jut Out"/>
              </a:rPr>
              <a:t>التصنيعية  </a:t>
            </a:r>
            <a:r>
              <a:rPr lang="en-US" sz="2000" b="1" dirty="0">
                <a:solidFill>
                  <a:srgbClr val="C00000"/>
                </a:solidFill>
                <a:effectLst>
                  <a:outerShdw blurRad="38100" dist="38100" dir="2700000" algn="tl">
                    <a:srgbClr val="000000">
                      <a:alpha val="43137"/>
                    </a:srgbClr>
                  </a:outerShdw>
                </a:effectLst>
                <a:cs typeface="Simple Bold Jut Out"/>
              </a:rPr>
              <a:t>Manufacturing Considerations</a:t>
            </a:r>
            <a:endParaRPr lang="en-US" sz="3600" b="1" dirty="0">
              <a:solidFill>
                <a:srgbClr val="C00000"/>
              </a:solidFill>
              <a:effectLst>
                <a:outerShdw blurRad="38100" dist="38100" dir="2700000" algn="tl">
                  <a:srgbClr val="000000">
                    <a:alpha val="43137"/>
                  </a:srgbClr>
                </a:outerShdw>
              </a:effectLst>
              <a:cs typeface="Simple Bold Jut Out"/>
            </a:endParaRPr>
          </a:p>
        </p:txBody>
      </p:sp>
    </p:spTree>
    <p:extLst>
      <p:ext uri="{BB962C8B-B14F-4D97-AF65-F5344CB8AC3E}">
        <p14:creationId xmlns:p14="http://schemas.microsoft.com/office/powerpoint/2010/main" val="37020456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5712" y="188640"/>
            <a:ext cx="7124328" cy="864096"/>
          </a:xfrm>
        </p:spPr>
        <p:txBody>
          <a:bodyPr>
            <a:normAutofit/>
          </a:bodyPr>
          <a:lstStyle/>
          <a:p>
            <a:pPr marL="182880" algn="ctr"/>
            <a:r>
              <a:rPr lang="ar-EG" sz="4400" b="1" u="sng" dirty="0" smtClean="0">
                <a:solidFill>
                  <a:srgbClr val="C00000"/>
                </a:solidFill>
                <a:effectLst>
                  <a:outerShdw blurRad="38100" dist="38100" dir="2700000" algn="tl">
                    <a:srgbClr val="000000">
                      <a:alpha val="43137"/>
                    </a:srgbClr>
                  </a:outerShdw>
                </a:effectLst>
                <a:cs typeface="Simple Bold Jut Out" pitchFamily="2" charset="-78"/>
              </a:rPr>
              <a:t>خطوات طريقة </a:t>
            </a:r>
            <a:r>
              <a:rPr lang="ar-EG" sz="4400" b="1" u="sng" dirty="0">
                <a:solidFill>
                  <a:srgbClr val="C00000"/>
                </a:solidFill>
                <a:effectLst>
                  <a:outerShdw blurRad="38100" dist="38100" dir="2700000" algn="tl">
                    <a:srgbClr val="000000">
                      <a:alpha val="43137"/>
                    </a:srgbClr>
                  </a:outerShdw>
                </a:effectLst>
                <a:cs typeface="Simple Bold Jut Out" pitchFamily="2" charset="-78"/>
              </a:rPr>
              <a:t>نقطة </a:t>
            </a:r>
            <a:r>
              <a:rPr lang="ar-EG" sz="4400" b="1" u="sng" dirty="0" smtClean="0">
                <a:solidFill>
                  <a:srgbClr val="C00000"/>
                </a:solidFill>
                <a:effectLst>
                  <a:outerShdw blurRad="38100" dist="38100" dir="2700000" algn="tl">
                    <a:srgbClr val="000000">
                      <a:alpha val="43137"/>
                    </a:srgbClr>
                  </a:outerShdw>
                </a:effectLst>
                <a:cs typeface="Simple Bold Jut Out" pitchFamily="2" charset="-78"/>
              </a:rPr>
              <a:t>الترجيح</a:t>
            </a:r>
            <a:endParaRPr lang="en-US" sz="20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052736"/>
            <a:ext cx="7632848" cy="4893647"/>
          </a:xfrm>
          <a:prstGeom prst="rect">
            <a:avLst/>
          </a:prstGeom>
        </p:spPr>
        <p:txBody>
          <a:bodyPr wrap="square">
            <a:spAutoFit/>
          </a:bodyPr>
          <a:lstStyle/>
          <a:p>
            <a:pPr algn="just">
              <a:lnSpc>
                <a:spcPct val="130000"/>
              </a:lnSpc>
            </a:pPr>
            <a:r>
              <a:rPr lang="ar-EG" sz="4000" b="1" dirty="0" smtClean="0">
                <a:solidFill>
                  <a:srgbClr val="C00000"/>
                </a:solidFill>
                <a:effectLst>
                  <a:outerShdw blurRad="38100" dist="38100" dir="2700000" algn="tl">
                    <a:srgbClr val="000000">
                      <a:alpha val="43137"/>
                    </a:srgbClr>
                  </a:outerShdw>
                </a:effectLst>
                <a:cs typeface="Simple Bold Jut Out"/>
              </a:rPr>
              <a:t>الخطوة </a:t>
            </a:r>
            <a:r>
              <a:rPr lang="ar-EG" sz="4000" b="1" dirty="0">
                <a:solidFill>
                  <a:srgbClr val="C00000"/>
                </a:solidFill>
                <a:effectLst>
                  <a:outerShdw blurRad="38100" dist="38100" dir="2700000" algn="tl">
                    <a:srgbClr val="000000">
                      <a:alpha val="43137"/>
                    </a:srgbClr>
                  </a:outerShdw>
                </a:effectLst>
                <a:cs typeface="Simple Bold Jut Out"/>
              </a:rPr>
              <a:t>الاولى: </a:t>
            </a:r>
            <a:endParaRPr lang="ar-EG" sz="4000" b="1" dirty="0" smtClean="0">
              <a:solidFill>
                <a:srgbClr val="C00000"/>
              </a:solidFill>
              <a:effectLst>
                <a:outerShdw blurRad="38100" dist="38100" dir="2700000" algn="tl">
                  <a:srgbClr val="000000">
                    <a:alpha val="43137"/>
                  </a:srgbClr>
                </a:outerShdw>
              </a:effectLst>
              <a:cs typeface="Simple Bold Jut Out"/>
            </a:endParaRPr>
          </a:p>
          <a:p>
            <a:pPr algn="just">
              <a:lnSpc>
                <a:spcPct val="130000"/>
              </a:lnSpc>
            </a:pPr>
            <a:r>
              <a:rPr lang="ar-EG" sz="4000" b="1" dirty="0" smtClean="0">
                <a:solidFill>
                  <a:srgbClr val="C00000"/>
                </a:solidFill>
                <a:effectLst>
                  <a:outerShdw blurRad="38100" dist="38100" dir="2700000" algn="tl">
                    <a:srgbClr val="000000">
                      <a:alpha val="43137"/>
                    </a:srgbClr>
                  </a:outerShdw>
                </a:effectLst>
                <a:cs typeface="Simple Bold Jut Out"/>
              </a:rPr>
              <a:t>	عمل </a:t>
            </a:r>
            <a:r>
              <a:rPr lang="ar-EG" sz="4000" b="1" dirty="0">
                <a:solidFill>
                  <a:srgbClr val="C00000"/>
                </a:solidFill>
                <a:effectLst>
                  <a:outerShdw blurRad="38100" dist="38100" dir="2700000" algn="tl">
                    <a:srgbClr val="000000">
                      <a:alpha val="43137"/>
                    </a:srgbClr>
                  </a:outerShdw>
                </a:effectLst>
                <a:cs typeface="Simple Bold Jut Out"/>
              </a:rPr>
              <a:t>دراسة عن النظام المراد تصميمه وإعداد قائمة </a:t>
            </a:r>
            <a:r>
              <a:rPr lang="ar-EG" sz="4000" b="1" dirty="0" smtClean="0">
                <a:solidFill>
                  <a:srgbClr val="C00000"/>
                </a:solidFill>
                <a:effectLst>
                  <a:outerShdw blurRad="38100" dist="38100" dir="2700000" algn="tl">
                    <a:srgbClr val="000000">
                      <a:alpha val="43137"/>
                    </a:srgbClr>
                  </a:outerShdw>
                </a:effectLst>
                <a:cs typeface="Simple Bold Jut Out"/>
              </a:rPr>
              <a:t>	بالخصائص الهندسية </a:t>
            </a:r>
            <a:r>
              <a:rPr lang="ar-EG" sz="4000" b="1" dirty="0">
                <a:solidFill>
                  <a:srgbClr val="C00000"/>
                </a:solidFill>
                <a:effectLst>
                  <a:outerShdw blurRad="38100" dist="38100" dir="2700000" algn="tl">
                    <a:srgbClr val="000000">
                      <a:alpha val="43137"/>
                    </a:srgbClr>
                  </a:outerShdw>
                </a:effectLst>
                <a:cs typeface="Simple Bold Jut Out"/>
              </a:rPr>
              <a:t>لإختيار المادة المناسبة.</a:t>
            </a:r>
          </a:p>
          <a:p>
            <a:pPr algn="just">
              <a:lnSpc>
                <a:spcPct val="130000"/>
              </a:lnSpc>
            </a:pPr>
            <a:r>
              <a:rPr lang="ar-EG" sz="4000" b="1" dirty="0" smtClean="0">
                <a:solidFill>
                  <a:srgbClr val="C00000"/>
                </a:solidFill>
                <a:effectLst>
                  <a:outerShdw blurRad="38100" dist="38100" dir="2700000" algn="tl">
                    <a:srgbClr val="000000">
                      <a:alpha val="43137"/>
                    </a:srgbClr>
                  </a:outerShdw>
                </a:effectLst>
                <a:cs typeface="Simple Bold Jut Out"/>
              </a:rPr>
              <a:t>الخطوة </a:t>
            </a:r>
            <a:r>
              <a:rPr lang="ar-EG" sz="4000" b="1" dirty="0">
                <a:solidFill>
                  <a:srgbClr val="C00000"/>
                </a:solidFill>
                <a:effectLst>
                  <a:outerShdw blurRad="38100" dist="38100" dir="2700000" algn="tl">
                    <a:srgbClr val="000000">
                      <a:alpha val="43137"/>
                    </a:srgbClr>
                  </a:outerShdw>
                </a:effectLst>
                <a:cs typeface="Simple Bold Jut Out"/>
              </a:rPr>
              <a:t>الثانية: </a:t>
            </a:r>
            <a:endParaRPr lang="ar-EG" sz="4000" b="1" dirty="0" smtClean="0">
              <a:solidFill>
                <a:srgbClr val="C00000"/>
              </a:solidFill>
              <a:effectLst>
                <a:outerShdw blurRad="38100" dist="38100" dir="2700000" algn="tl">
                  <a:srgbClr val="000000">
                    <a:alpha val="43137"/>
                  </a:srgbClr>
                </a:outerShdw>
              </a:effectLst>
              <a:cs typeface="Simple Bold Jut Out"/>
            </a:endParaRPr>
          </a:p>
          <a:p>
            <a:pPr algn="just">
              <a:lnSpc>
                <a:spcPct val="130000"/>
              </a:lnSpc>
            </a:pPr>
            <a:r>
              <a:rPr lang="ar-EG" sz="4000" b="1" dirty="0" smtClean="0">
                <a:solidFill>
                  <a:srgbClr val="C00000"/>
                </a:solidFill>
                <a:effectLst>
                  <a:outerShdw blurRad="38100" dist="38100" dir="2700000" algn="tl">
                    <a:srgbClr val="000000">
                      <a:alpha val="43137"/>
                    </a:srgbClr>
                  </a:outerShdw>
                </a:effectLst>
                <a:cs typeface="Simple Bold Jut Out"/>
              </a:rPr>
              <a:t>	يتم </a:t>
            </a:r>
            <a:r>
              <a:rPr lang="ar-EG" sz="4000" b="1" dirty="0">
                <a:solidFill>
                  <a:srgbClr val="C00000"/>
                </a:solidFill>
                <a:effectLst>
                  <a:outerShdw blurRad="38100" dist="38100" dir="2700000" algn="tl">
                    <a:srgbClr val="000000">
                      <a:alpha val="43137"/>
                    </a:srgbClr>
                  </a:outerShdw>
                </a:effectLst>
                <a:cs typeface="Simple Bold Jut Out"/>
              </a:rPr>
              <a:t>فيها تحديد أهم الخصائص المناسبة لطبيعة </a:t>
            </a:r>
            <a:r>
              <a:rPr lang="ar-EG" sz="4000" b="1" dirty="0" smtClean="0">
                <a:solidFill>
                  <a:srgbClr val="C00000"/>
                </a:solidFill>
                <a:effectLst>
                  <a:outerShdw blurRad="38100" dist="38100" dir="2700000" algn="tl">
                    <a:srgbClr val="000000">
                      <a:alpha val="43137"/>
                    </a:srgbClr>
                  </a:outerShdw>
                </a:effectLst>
                <a:cs typeface="Simple Bold Jut Out"/>
              </a:rPr>
              <a:t>	التصميم </a:t>
            </a:r>
            <a:r>
              <a:rPr lang="ar-EG" sz="4000" b="1" dirty="0">
                <a:solidFill>
                  <a:srgbClr val="C00000"/>
                </a:solidFill>
                <a:effectLst>
                  <a:outerShdw blurRad="38100" dist="38100" dir="2700000" algn="tl">
                    <a:srgbClr val="000000">
                      <a:alpha val="43137"/>
                    </a:srgbClr>
                  </a:outerShdw>
                </a:effectLst>
                <a:cs typeface="Simple Bold Jut Out"/>
              </a:rPr>
              <a:t>ثم إعداد </a:t>
            </a:r>
            <a:r>
              <a:rPr lang="ar-EG" sz="4000" b="1" dirty="0" smtClean="0">
                <a:solidFill>
                  <a:srgbClr val="C00000"/>
                </a:solidFill>
                <a:effectLst>
                  <a:outerShdw blurRad="38100" dist="38100" dir="2700000" algn="tl">
                    <a:srgbClr val="000000">
                      <a:alpha val="43137"/>
                    </a:srgbClr>
                  </a:outerShdw>
                </a:effectLst>
                <a:cs typeface="Simple Bold Jut Out"/>
              </a:rPr>
              <a:t>قائمة </a:t>
            </a:r>
            <a:r>
              <a:rPr lang="ar-EG" sz="4000" b="1" dirty="0">
                <a:solidFill>
                  <a:srgbClr val="C00000"/>
                </a:solidFill>
                <a:effectLst>
                  <a:outerShdw blurRad="38100" dist="38100" dir="2700000" algn="tl">
                    <a:srgbClr val="000000">
                      <a:alpha val="43137"/>
                    </a:srgbClr>
                  </a:outerShdw>
                </a:effectLst>
                <a:cs typeface="Simple Bold Jut Out"/>
              </a:rPr>
              <a:t>بتلك </a:t>
            </a:r>
            <a:r>
              <a:rPr lang="ar-EG" sz="4000" b="1" dirty="0" smtClean="0">
                <a:solidFill>
                  <a:srgbClr val="C00000"/>
                </a:solidFill>
                <a:effectLst>
                  <a:outerShdw blurRad="38100" dist="38100" dir="2700000" algn="tl">
                    <a:srgbClr val="000000">
                      <a:alpha val="43137"/>
                    </a:srgbClr>
                  </a:outerShdw>
                </a:effectLst>
                <a:cs typeface="Simple Bold Jut Out"/>
              </a:rPr>
              <a:t>الخصائص.</a:t>
            </a:r>
            <a:endParaRPr lang="en-US" sz="2800" b="1" dirty="0">
              <a:solidFill>
                <a:srgbClr val="C00000"/>
              </a:solidFill>
              <a:effectLst>
                <a:outerShdw blurRad="38100" dist="38100" dir="2700000" algn="tl">
                  <a:srgbClr val="000000">
                    <a:alpha val="43137"/>
                  </a:srgbClr>
                </a:outerShdw>
              </a:effectLst>
              <a:cs typeface="Simple Bold Jut Out"/>
            </a:endParaRPr>
          </a:p>
        </p:txBody>
      </p:sp>
    </p:spTree>
    <p:extLst>
      <p:ext uri="{BB962C8B-B14F-4D97-AF65-F5344CB8AC3E}">
        <p14:creationId xmlns:p14="http://schemas.microsoft.com/office/powerpoint/2010/main" val="36717713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5712" y="188640"/>
            <a:ext cx="7124328" cy="864096"/>
          </a:xfrm>
        </p:spPr>
        <p:txBody>
          <a:bodyPr>
            <a:normAutofit/>
          </a:bodyPr>
          <a:lstStyle/>
          <a:p>
            <a:pPr marL="182880" algn="ctr"/>
            <a:r>
              <a:rPr lang="ar-EG" sz="4400" b="1" u="sng" dirty="0" smtClean="0">
                <a:solidFill>
                  <a:srgbClr val="C00000"/>
                </a:solidFill>
                <a:effectLst>
                  <a:outerShdw blurRad="38100" dist="38100" dir="2700000" algn="tl">
                    <a:srgbClr val="000000">
                      <a:alpha val="43137"/>
                    </a:srgbClr>
                  </a:outerShdw>
                </a:effectLst>
                <a:cs typeface="Simple Bold Jut Out" pitchFamily="2" charset="-78"/>
              </a:rPr>
              <a:t>خطوات طريقة </a:t>
            </a:r>
            <a:r>
              <a:rPr lang="ar-EG" sz="4400" b="1" u="sng" dirty="0">
                <a:solidFill>
                  <a:srgbClr val="C00000"/>
                </a:solidFill>
                <a:effectLst>
                  <a:outerShdw blurRad="38100" dist="38100" dir="2700000" algn="tl">
                    <a:srgbClr val="000000">
                      <a:alpha val="43137"/>
                    </a:srgbClr>
                  </a:outerShdw>
                </a:effectLst>
                <a:cs typeface="Simple Bold Jut Out" pitchFamily="2" charset="-78"/>
              </a:rPr>
              <a:t>نقطة </a:t>
            </a:r>
            <a:r>
              <a:rPr lang="ar-EG" sz="4400" b="1" u="sng" dirty="0" smtClean="0">
                <a:solidFill>
                  <a:srgbClr val="C00000"/>
                </a:solidFill>
                <a:effectLst>
                  <a:outerShdw blurRad="38100" dist="38100" dir="2700000" algn="tl">
                    <a:srgbClr val="000000">
                      <a:alpha val="43137"/>
                    </a:srgbClr>
                  </a:outerShdw>
                </a:effectLst>
                <a:cs typeface="Simple Bold Jut Out" pitchFamily="2" charset="-78"/>
              </a:rPr>
              <a:t>الترجيح</a:t>
            </a:r>
            <a:endParaRPr lang="en-US" sz="20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052736"/>
            <a:ext cx="7632848" cy="4770537"/>
          </a:xfrm>
          <a:prstGeom prst="rect">
            <a:avLst/>
          </a:prstGeom>
        </p:spPr>
        <p:txBody>
          <a:bodyPr wrap="square">
            <a:spAutoFit/>
          </a:bodyPr>
          <a:lstStyle/>
          <a:p>
            <a:pPr algn="just"/>
            <a:r>
              <a:rPr lang="ar-EG" sz="4000" b="1" dirty="0" smtClean="0">
                <a:solidFill>
                  <a:srgbClr val="C00000"/>
                </a:solidFill>
                <a:effectLst>
                  <a:outerShdw blurRad="38100" dist="38100" dir="2700000" algn="tl">
                    <a:srgbClr val="000000">
                      <a:alpha val="43137"/>
                    </a:srgbClr>
                  </a:outerShdw>
                </a:effectLst>
                <a:cs typeface="Simple Bold Jut Out"/>
              </a:rPr>
              <a:t>الخطوة الثالثة:</a:t>
            </a:r>
          </a:p>
          <a:p>
            <a:pPr lvl="2" algn="just"/>
            <a:r>
              <a:rPr lang="ar-EG" sz="3200" b="1" dirty="0" smtClean="0">
                <a:solidFill>
                  <a:srgbClr val="C00000"/>
                </a:solidFill>
                <a:effectLst>
                  <a:outerShdw blurRad="38100" dist="38100" dir="2700000" algn="tl">
                    <a:srgbClr val="000000">
                      <a:alpha val="43137"/>
                    </a:srgbClr>
                  </a:outerShdw>
                </a:effectLst>
                <a:cs typeface="Simple Bold Jut Out"/>
              </a:rPr>
              <a:t>يتم </a:t>
            </a:r>
            <a:r>
              <a:rPr lang="ar-EG" sz="3200" b="1" dirty="0">
                <a:solidFill>
                  <a:srgbClr val="C00000"/>
                </a:solidFill>
                <a:effectLst>
                  <a:outerShdw blurRad="38100" dist="38100" dir="2700000" algn="tl">
                    <a:srgbClr val="000000">
                      <a:alpha val="43137"/>
                    </a:srgbClr>
                  </a:outerShdw>
                </a:effectLst>
                <a:cs typeface="Simple Bold Jut Out"/>
              </a:rPr>
              <a:t>تقسيم الخصائص التي تم تحديدها في الخطوة </a:t>
            </a:r>
            <a:r>
              <a:rPr lang="ar-EG" sz="3200" b="1" dirty="0" smtClean="0">
                <a:solidFill>
                  <a:srgbClr val="C00000"/>
                </a:solidFill>
                <a:effectLst>
                  <a:outerShdw blurRad="38100" dist="38100" dir="2700000" algn="tl">
                    <a:srgbClr val="000000">
                      <a:alpha val="43137"/>
                    </a:srgbClr>
                  </a:outerShdw>
                </a:effectLst>
                <a:cs typeface="Simple Bold Jut Out"/>
              </a:rPr>
              <a:t>السابقة </a:t>
            </a:r>
            <a:r>
              <a:rPr lang="ar-EG" sz="3200" b="1" dirty="0">
                <a:solidFill>
                  <a:srgbClr val="C00000"/>
                </a:solidFill>
                <a:effectLst>
                  <a:outerShdw blurRad="38100" dist="38100" dir="2700000" algn="tl">
                    <a:srgbClr val="000000">
                      <a:alpha val="43137"/>
                    </a:srgbClr>
                  </a:outerShdw>
                </a:effectLst>
                <a:cs typeface="Simple Bold Jut Out"/>
              </a:rPr>
              <a:t>إلى </a:t>
            </a:r>
            <a:r>
              <a:rPr lang="ar-EG" sz="3200" b="1" dirty="0" smtClean="0">
                <a:solidFill>
                  <a:srgbClr val="C00000"/>
                </a:solidFill>
                <a:effectLst>
                  <a:outerShdw blurRad="38100" dist="38100" dir="2700000" algn="tl">
                    <a:srgbClr val="000000">
                      <a:alpha val="43137"/>
                    </a:srgbClr>
                  </a:outerShdw>
                </a:effectLst>
                <a:cs typeface="Simple Bold Jut Out"/>
              </a:rPr>
              <a:t>مجموعتين من العوامل. المجموعة الاولي يطلق عليها عوامل </a:t>
            </a:r>
            <a:r>
              <a:rPr lang="en-US" b="1" dirty="0" smtClean="0">
                <a:solidFill>
                  <a:srgbClr val="C00000"/>
                </a:solidFill>
                <a:effectLst>
                  <a:outerShdw blurRad="38100" dist="38100" dir="2700000" algn="tl">
                    <a:srgbClr val="000000">
                      <a:alpha val="43137"/>
                    </a:srgbClr>
                  </a:outerShdw>
                </a:effectLst>
                <a:cs typeface="Simple Bold Jut Out"/>
              </a:rPr>
              <a:t>Go-No-Go Parameters </a:t>
            </a:r>
            <a:r>
              <a:rPr lang="ar-EG" b="1" dirty="0" smtClean="0">
                <a:solidFill>
                  <a:srgbClr val="C00000"/>
                </a:solidFill>
                <a:effectLst>
                  <a:outerShdw blurRad="38100" dist="38100" dir="2700000" algn="tl">
                    <a:srgbClr val="000000">
                      <a:alpha val="43137"/>
                    </a:srgbClr>
                  </a:outerShdw>
                </a:effectLst>
                <a:cs typeface="Simple Bold Jut Out"/>
              </a:rPr>
              <a:t>  </a:t>
            </a:r>
            <a:r>
              <a:rPr lang="ar-EG" sz="3200" b="1" dirty="0" smtClean="0">
                <a:solidFill>
                  <a:srgbClr val="C00000"/>
                </a:solidFill>
                <a:effectLst>
                  <a:outerShdw blurRad="38100" dist="38100" dir="2700000" algn="tl">
                    <a:srgbClr val="000000">
                      <a:alpha val="43137"/>
                    </a:srgbClr>
                  </a:outerShdw>
                </a:effectLst>
                <a:cs typeface="Simple Bold Jut Out"/>
              </a:rPr>
              <a:t>أما المجموعة الثانية فيطلق عليها العوامل الترجيحية </a:t>
            </a:r>
            <a:r>
              <a:rPr lang="en-US" b="1" dirty="0" smtClean="0">
                <a:solidFill>
                  <a:srgbClr val="C00000"/>
                </a:solidFill>
                <a:effectLst>
                  <a:outerShdw blurRad="38100" dist="38100" dir="2700000" algn="tl">
                    <a:srgbClr val="000000">
                      <a:alpha val="43137"/>
                    </a:srgbClr>
                  </a:outerShdw>
                </a:effectLst>
                <a:cs typeface="Simple Bold Jut Out"/>
              </a:rPr>
              <a:t>Discriminating Parameters</a:t>
            </a:r>
            <a:endParaRPr lang="ar-EG" sz="3200" b="1" dirty="0">
              <a:solidFill>
                <a:srgbClr val="C00000"/>
              </a:solidFill>
              <a:effectLst>
                <a:outerShdw blurRad="38100" dist="38100" dir="2700000" algn="tl">
                  <a:srgbClr val="000000">
                    <a:alpha val="43137"/>
                  </a:srgbClr>
                </a:outerShdw>
              </a:effectLst>
              <a:cs typeface="Simple Bold Jut Out"/>
            </a:endParaRPr>
          </a:p>
          <a:p>
            <a:pPr algn="just"/>
            <a:r>
              <a:rPr lang="ar-EG" sz="4000" b="1" dirty="0">
                <a:solidFill>
                  <a:srgbClr val="C00000"/>
                </a:solidFill>
                <a:effectLst>
                  <a:outerShdw blurRad="38100" dist="38100" dir="2700000" algn="tl">
                    <a:srgbClr val="000000">
                      <a:alpha val="43137"/>
                    </a:srgbClr>
                  </a:outerShdw>
                </a:effectLst>
                <a:cs typeface="Simple Bold Jut Out"/>
              </a:rPr>
              <a:t>الخطوة </a:t>
            </a:r>
            <a:r>
              <a:rPr lang="ar-EG" sz="4000" b="1" dirty="0" smtClean="0">
                <a:solidFill>
                  <a:srgbClr val="C00000"/>
                </a:solidFill>
                <a:effectLst>
                  <a:outerShdw blurRad="38100" dist="38100" dir="2700000" algn="tl">
                    <a:srgbClr val="000000">
                      <a:alpha val="43137"/>
                    </a:srgbClr>
                  </a:outerShdw>
                </a:effectLst>
                <a:cs typeface="Simple Bold Jut Out"/>
              </a:rPr>
              <a:t>الرابعة:</a:t>
            </a:r>
          </a:p>
          <a:p>
            <a:pPr lvl="2" algn="just"/>
            <a:r>
              <a:rPr lang="ar-EG" sz="3200" b="1" dirty="0" smtClean="0">
                <a:solidFill>
                  <a:srgbClr val="C00000"/>
                </a:solidFill>
                <a:effectLst>
                  <a:outerShdw blurRad="38100" dist="38100" dir="2700000" algn="tl">
                    <a:srgbClr val="000000">
                      <a:alpha val="43137"/>
                    </a:srgbClr>
                  </a:outerShdw>
                </a:effectLst>
                <a:cs typeface="Simple Bold Jut Out"/>
              </a:rPr>
              <a:t>العوامل </a:t>
            </a:r>
            <a:r>
              <a:rPr lang="ar-EG" sz="3200" b="1" dirty="0">
                <a:solidFill>
                  <a:srgbClr val="C00000"/>
                </a:solidFill>
                <a:effectLst>
                  <a:outerShdw blurRad="38100" dist="38100" dir="2700000" algn="tl">
                    <a:srgbClr val="000000">
                      <a:alpha val="43137"/>
                    </a:srgbClr>
                  </a:outerShdw>
                </a:effectLst>
                <a:cs typeface="Simple Bold Jut Out"/>
              </a:rPr>
              <a:t>الترجيحية التي تعبر عن خصائص المواد يتم إعطاؤها قيما عددية يطلق عليها معاملات الترجيح تعتمد على أهمية تحقيق المادة للمتطلبات التصميمية</a:t>
            </a:r>
            <a:endParaRPr lang="en-US" sz="4000" b="1" dirty="0">
              <a:solidFill>
                <a:srgbClr val="C00000"/>
              </a:solidFill>
              <a:effectLst>
                <a:outerShdw blurRad="38100" dist="38100" dir="2700000" algn="tl">
                  <a:srgbClr val="000000">
                    <a:alpha val="43137"/>
                  </a:srgbClr>
                </a:outerShdw>
              </a:effectLst>
              <a:cs typeface="Simple Bold Jut Out"/>
            </a:endParaRPr>
          </a:p>
        </p:txBody>
      </p:sp>
    </p:spTree>
    <p:extLst>
      <p:ext uri="{BB962C8B-B14F-4D97-AF65-F5344CB8AC3E}">
        <p14:creationId xmlns:p14="http://schemas.microsoft.com/office/powerpoint/2010/main" val="2696316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indent="0" algn="ctr">
              <a:buNone/>
            </a:pP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حد التناسب</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469232"/>
            <a:ext cx="7200799" cy="3919535"/>
          </a:xfrm>
          <a:prstGeom prst="rect">
            <a:avLst/>
          </a:prstGeom>
        </p:spPr>
        <p:txBody>
          <a:bodyPr wrap="square">
            <a:spAutoFit/>
          </a:bodyPr>
          <a:lstStyle/>
          <a:p>
            <a:pPr algn="just">
              <a:lnSpc>
                <a:spcPct val="150000"/>
              </a:lnSpc>
            </a:pPr>
            <a:r>
              <a:rPr lang="ar-EG" sz="3400" b="1" dirty="0">
                <a:solidFill>
                  <a:srgbClr val="C00000"/>
                </a:solidFill>
                <a:effectLst>
                  <a:outerShdw blurRad="38100" dist="38100" dir="2700000" algn="tl">
                    <a:srgbClr val="000000">
                      <a:alpha val="43137"/>
                    </a:srgbClr>
                  </a:outerShdw>
                </a:effectLst>
              </a:rPr>
              <a:t>العلاقة بين الإجهاد والإنفعال في المنحنى السابق علاقة خطية من </a:t>
            </a:r>
            <a:r>
              <a:rPr lang="ar-EG" sz="3400" b="1" dirty="0" smtClean="0">
                <a:solidFill>
                  <a:srgbClr val="C00000"/>
                </a:solidFill>
                <a:effectLst>
                  <a:outerShdw blurRad="38100" dist="38100" dir="2700000" algn="tl">
                    <a:srgbClr val="000000">
                      <a:alpha val="43137"/>
                    </a:srgbClr>
                  </a:outerShdw>
                </a:effectLst>
              </a:rPr>
              <a:t>النقطة </a:t>
            </a:r>
            <a:r>
              <a:rPr lang="en-US" sz="3400" b="1" dirty="0" smtClean="0">
                <a:solidFill>
                  <a:srgbClr val="C00000"/>
                </a:solidFill>
                <a:effectLst>
                  <a:outerShdw blurRad="38100" dist="38100" dir="2700000" algn="tl">
                    <a:srgbClr val="000000">
                      <a:alpha val="43137"/>
                    </a:srgbClr>
                  </a:outerShdw>
                </a:effectLst>
              </a:rPr>
              <a:t> (O)</a:t>
            </a:r>
            <a:r>
              <a:rPr lang="ar-EG" sz="3400" b="1" dirty="0" smtClean="0">
                <a:solidFill>
                  <a:srgbClr val="C00000"/>
                </a:solidFill>
                <a:effectLst>
                  <a:outerShdw blurRad="38100" dist="38100" dir="2700000" algn="tl">
                    <a:srgbClr val="000000">
                      <a:alpha val="43137"/>
                    </a:srgbClr>
                  </a:outerShdw>
                </a:effectLst>
              </a:rPr>
              <a:t>إلى النقطة</a:t>
            </a:r>
            <a:r>
              <a:rPr lang="en-US" sz="3400" b="1" dirty="0" smtClean="0">
                <a:solidFill>
                  <a:srgbClr val="C00000"/>
                </a:solidFill>
                <a:effectLst>
                  <a:outerShdw blurRad="38100" dist="38100" dir="2700000" algn="tl">
                    <a:srgbClr val="000000">
                      <a:alpha val="43137"/>
                    </a:srgbClr>
                  </a:outerShdw>
                </a:effectLst>
              </a:rPr>
              <a:t> (P) </a:t>
            </a:r>
            <a:r>
              <a:rPr lang="ar-EG" sz="3400" b="1" dirty="0">
                <a:solidFill>
                  <a:srgbClr val="C00000"/>
                </a:solidFill>
                <a:effectLst>
                  <a:outerShdw blurRad="38100" dist="38100" dir="2700000" algn="tl">
                    <a:srgbClr val="000000">
                      <a:alpha val="43137"/>
                    </a:srgbClr>
                  </a:outerShdw>
                </a:effectLst>
              </a:rPr>
              <a:t>حيث بعدها يميل المنحنى إلى التشتت او الانحراف عن الخط المستقيم. ويطبق قانون هوك على تلك المرحلة من </a:t>
            </a:r>
            <a:r>
              <a:rPr lang="ar-EG" sz="3400" b="1" dirty="0" smtClean="0">
                <a:solidFill>
                  <a:srgbClr val="C00000"/>
                </a:solidFill>
                <a:effectLst>
                  <a:outerShdw blurRad="38100" dist="38100" dir="2700000" algn="tl">
                    <a:srgbClr val="000000">
                      <a:alpha val="43137"/>
                    </a:srgbClr>
                  </a:outerShdw>
                </a:effectLst>
              </a:rPr>
              <a:t>المنحنى</a:t>
            </a:r>
            <a:endParaRPr lang="en-US" sz="3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9727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indent="0" algn="ctr">
              <a:buNone/>
            </a:pP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معامل المرونة</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340768"/>
            <a:ext cx="7200799" cy="3231654"/>
          </a:xfrm>
          <a:prstGeom prst="rect">
            <a:avLst/>
          </a:prstGeom>
        </p:spPr>
        <p:txBody>
          <a:bodyPr wrap="square">
            <a:spAutoFit/>
          </a:bodyPr>
          <a:lstStyle/>
          <a:p>
            <a:pPr algn="just">
              <a:lnSpc>
                <a:spcPct val="150000"/>
              </a:lnSpc>
            </a:pPr>
            <a:r>
              <a:rPr lang="ar-EG" sz="3400" b="1" dirty="0">
                <a:solidFill>
                  <a:srgbClr val="C00000"/>
                </a:solidFill>
                <a:effectLst>
                  <a:outerShdw blurRad="38100" dist="38100" dir="2700000" algn="tl">
                    <a:srgbClr val="000000">
                      <a:alpha val="43137"/>
                    </a:srgbClr>
                  </a:outerShdw>
                </a:effectLst>
              </a:rPr>
              <a:t>معامل المرونة أو مايطلق عليه معامل يانج هو عبارة عن النسبة بين الإجهاد والإنفعال إلى ما قبل </a:t>
            </a:r>
            <a:r>
              <a:rPr lang="ar-EG" sz="3400" b="1" dirty="0" smtClean="0">
                <a:solidFill>
                  <a:srgbClr val="C00000"/>
                </a:solidFill>
                <a:effectLst>
                  <a:outerShdw blurRad="38100" dist="38100" dir="2700000" algn="tl">
                    <a:srgbClr val="000000">
                      <a:alpha val="43137"/>
                    </a:srgbClr>
                  </a:outerShdw>
                </a:effectLst>
              </a:rPr>
              <a:t>النقطة</a:t>
            </a:r>
            <a:r>
              <a:rPr lang="en-US" sz="3400" b="1" dirty="0" smtClean="0">
                <a:solidFill>
                  <a:srgbClr val="C00000"/>
                </a:solidFill>
                <a:effectLst>
                  <a:outerShdw blurRad="38100" dist="38100" dir="2700000" algn="tl">
                    <a:srgbClr val="000000">
                      <a:alpha val="43137"/>
                    </a:srgbClr>
                  </a:outerShdw>
                </a:effectLst>
              </a:rPr>
              <a:t>(P</a:t>
            </a:r>
            <a:r>
              <a:rPr lang="en-US" sz="3400" b="1" dirty="0">
                <a:solidFill>
                  <a:srgbClr val="C00000"/>
                </a:solidFill>
                <a:effectLst>
                  <a:outerShdw blurRad="38100" dist="38100" dir="2700000" algn="tl">
                    <a:srgbClr val="000000">
                      <a:alpha val="43137"/>
                    </a:srgbClr>
                  </a:outerShdw>
                </a:effectLst>
              </a:rPr>
              <a:t>) </a:t>
            </a:r>
            <a:r>
              <a:rPr lang="ar-EG" sz="3400" b="1" dirty="0" smtClean="0">
                <a:solidFill>
                  <a:srgbClr val="C00000"/>
                </a:solidFill>
                <a:effectLst>
                  <a:outerShdw blurRad="38100" dist="38100" dir="2700000" algn="tl">
                    <a:srgbClr val="000000">
                      <a:alpha val="43137"/>
                    </a:srgbClr>
                  </a:outerShdw>
                </a:effectLst>
              </a:rPr>
              <a:t> ويتم </a:t>
            </a:r>
            <a:r>
              <a:rPr lang="ar-EG" sz="3400" b="1" dirty="0">
                <a:solidFill>
                  <a:srgbClr val="C00000"/>
                </a:solidFill>
                <a:effectLst>
                  <a:outerShdw blurRad="38100" dist="38100" dir="2700000" algn="tl">
                    <a:srgbClr val="000000">
                      <a:alpha val="43137"/>
                    </a:srgbClr>
                  </a:outerShdw>
                </a:effectLst>
              </a:rPr>
              <a:t>الحصول عليه من ميل الخط </a:t>
            </a:r>
            <a:r>
              <a:rPr lang="ar-EG" sz="3400" b="1" dirty="0" smtClean="0">
                <a:solidFill>
                  <a:srgbClr val="C00000"/>
                </a:solidFill>
                <a:effectLst>
                  <a:outerShdw blurRad="38100" dist="38100" dir="2700000" algn="tl">
                    <a:srgbClr val="000000">
                      <a:alpha val="43137"/>
                    </a:srgbClr>
                  </a:outerShdw>
                </a:effectLst>
              </a:rPr>
              <a:t>المستقيم</a:t>
            </a:r>
            <a:r>
              <a:rPr lang="en-US" sz="3400" b="1" dirty="0" smtClean="0">
                <a:solidFill>
                  <a:srgbClr val="C00000"/>
                </a:solidFill>
                <a:effectLst>
                  <a:outerShdw blurRad="38100" dist="38100" dir="2700000" algn="tl">
                    <a:srgbClr val="000000">
                      <a:alpha val="43137"/>
                    </a:srgbClr>
                  </a:outerShdw>
                </a:effectLst>
              </a:rPr>
              <a:t> </a:t>
            </a:r>
            <a:r>
              <a:rPr lang="ar-EG" sz="3400" b="1" dirty="0">
                <a:solidFill>
                  <a:srgbClr val="C00000"/>
                </a:solidFill>
                <a:effectLst>
                  <a:outerShdw blurRad="38100" dist="38100" dir="2700000" algn="tl">
                    <a:srgbClr val="000000">
                      <a:alpha val="43137"/>
                    </a:srgbClr>
                  </a:outerShdw>
                </a:effectLst>
              </a:rPr>
              <a:t>ويحسب رياضيا كما يلي</a:t>
            </a:r>
            <a:r>
              <a:rPr lang="ar-EG" sz="3400" b="1" dirty="0" smtClean="0">
                <a:solidFill>
                  <a:srgbClr val="C00000"/>
                </a:solidFill>
                <a:effectLst>
                  <a:outerShdw blurRad="38100" dist="38100" dir="2700000" algn="tl">
                    <a:srgbClr val="000000">
                      <a:alpha val="43137"/>
                    </a:srgbClr>
                  </a:outerShdw>
                </a:effectLst>
              </a:rPr>
              <a:t>:</a:t>
            </a:r>
            <a:endParaRPr lang="ar-EG" sz="3400" b="1" dirty="0">
              <a:solidFill>
                <a:srgbClr val="C00000"/>
              </a:solidFill>
              <a:effectLst>
                <a:outerShdw blurRad="38100" dist="38100" dir="2700000" algn="tl">
                  <a:srgbClr val="000000">
                    <a:alpha val="43137"/>
                  </a:srgbClr>
                </a:outerShdw>
              </a:effectLst>
            </a:endParaRPr>
          </a:p>
        </p:txBody>
      </p:sp>
      <p:pic>
        <p:nvPicPr>
          <p:cNvPr id="4" name="Picture 3"/>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825648" y="4572844"/>
            <a:ext cx="6316608" cy="1520874"/>
          </a:xfrm>
          <a:prstGeom prst="rect">
            <a:avLst/>
          </a:prstGeom>
        </p:spPr>
      </p:pic>
    </p:spTree>
    <p:extLst>
      <p:ext uri="{BB962C8B-B14F-4D97-AF65-F5344CB8AC3E}">
        <p14:creationId xmlns:p14="http://schemas.microsoft.com/office/powerpoint/2010/main" val="4130974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indent="0" algn="ctr">
              <a:buNone/>
            </a:pPr>
            <a:r>
              <a:rPr lang="ar-EG" sz="6000" b="1" u="sng" dirty="0" smtClean="0">
                <a:solidFill>
                  <a:srgbClr val="C00000"/>
                </a:solidFill>
                <a:effectLst>
                  <a:outerShdw blurRad="38100" dist="38100" dir="2700000" algn="tl">
                    <a:srgbClr val="000000">
                      <a:alpha val="43137"/>
                    </a:srgbClr>
                  </a:outerShdw>
                </a:effectLst>
                <a:cs typeface="Simple Bold Jut Out" pitchFamily="2" charset="-78"/>
              </a:rPr>
              <a:t>حد المرونة</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196752"/>
            <a:ext cx="7200799" cy="5586145"/>
          </a:xfrm>
          <a:prstGeom prst="rect">
            <a:avLst/>
          </a:prstGeom>
        </p:spPr>
        <p:txBody>
          <a:bodyPr wrap="square">
            <a:spAutoFit/>
          </a:bodyPr>
          <a:lstStyle/>
          <a:p>
            <a:pPr algn="just">
              <a:lnSpc>
                <a:spcPct val="150000"/>
              </a:lnSpc>
            </a:pPr>
            <a:r>
              <a:rPr lang="ar-EG" sz="3400" b="1" dirty="0">
                <a:solidFill>
                  <a:srgbClr val="C00000"/>
                </a:solidFill>
                <a:effectLst>
                  <a:outerShdw blurRad="38100" dist="38100" dir="2700000" algn="tl">
                    <a:srgbClr val="000000">
                      <a:alpha val="43137"/>
                    </a:srgbClr>
                  </a:outerShdw>
                </a:effectLst>
              </a:rPr>
              <a:t>إذا تم التاثير بقوة او بحمل على العينة في المنطقة </a:t>
            </a:r>
            <a:r>
              <a:rPr lang="ar-EG" sz="3400" b="1" dirty="0" smtClean="0">
                <a:solidFill>
                  <a:srgbClr val="C00000"/>
                </a:solidFill>
                <a:effectLst>
                  <a:outerShdw blurRad="38100" dist="38100" dir="2700000" algn="tl">
                    <a:srgbClr val="000000">
                      <a:alpha val="43137"/>
                    </a:srgbClr>
                  </a:outerShdw>
                </a:effectLst>
              </a:rPr>
              <a:t>ما بعد </a:t>
            </a:r>
            <a:r>
              <a:rPr lang="ar-EG" sz="3400" b="1" dirty="0">
                <a:solidFill>
                  <a:srgbClr val="C00000"/>
                </a:solidFill>
                <a:effectLst>
                  <a:outerShdw blurRad="38100" dist="38100" dir="2700000" algn="tl">
                    <a:srgbClr val="000000">
                      <a:alpha val="43137"/>
                    </a:srgbClr>
                  </a:outerShdw>
                </a:effectLst>
              </a:rPr>
              <a:t>النقطة </a:t>
            </a:r>
            <a:r>
              <a:rPr lang="ar-EG" sz="3400" b="1" dirty="0" smtClean="0">
                <a:solidFill>
                  <a:srgbClr val="C00000"/>
                </a:solidFill>
                <a:effectLst>
                  <a:outerShdw blurRad="38100" dist="38100" dir="2700000" algn="tl">
                    <a:srgbClr val="000000">
                      <a:alpha val="43137"/>
                    </a:srgbClr>
                  </a:outerShdw>
                </a:effectLst>
              </a:rPr>
              <a:t>(</a:t>
            </a:r>
            <a:r>
              <a:rPr lang="en-US" sz="3400" b="1" dirty="0" smtClean="0">
                <a:solidFill>
                  <a:srgbClr val="C00000"/>
                </a:solidFill>
                <a:effectLst>
                  <a:outerShdw blurRad="38100" dist="38100" dir="2700000" algn="tl">
                    <a:srgbClr val="000000">
                      <a:alpha val="43137"/>
                    </a:srgbClr>
                  </a:outerShdw>
                </a:effectLst>
              </a:rPr>
              <a:t>(P</a:t>
            </a:r>
            <a:r>
              <a:rPr lang="ar-EG" sz="3400" b="1" dirty="0" smtClean="0">
                <a:solidFill>
                  <a:srgbClr val="C00000"/>
                </a:solidFill>
                <a:effectLst>
                  <a:outerShdw blurRad="38100" dist="38100" dir="2700000" algn="tl">
                    <a:srgbClr val="000000">
                      <a:alpha val="43137"/>
                    </a:srgbClr>
                  </a:outerShdw>
                </a:effectLst>
              </a:rPr>
              <a:t> إلى </a:t>
            </a:r>
            <a:r>
              <a:rPr lang="ar-EG" sz="3400" b="1" dirty="0">
                <a:solidFill>
                  <a:srgbClr val="C00000"/>
                </a:solidFill>
                <a:effectLst>
                  <a:outerShdw blurRad="38100" dist="38100" dir="2700000" algn="tl">
                    <a:srgbClr val="000000">
                      <a:alpha val="43137"/>
                    </a:srgbClr>
                  </a:outerShdw>
                </a:effectLst>
              </a:rPr>
              <a:t>ما قبل </a:t>
            </a:r>
            <a:r>
              <a:rPr lang="ar-EG" sz="3400" b="1" dirty="0" smtClean="0">
                <a:solidFill>
                  <a:srgbClr val="C00000"/>
                </a:solidFill>
                <a:effectLst>
                  <a:outerShdw blurRad="38100" dist="38100" dir="2700000" algn="tl">
                    <a:srgbClr val="000000">
                      <a:alpha val="43137"/>
                    </a:srgbClr>
                  </a:outerShdw>
                </a:effectLst>
              </a:rPr>
              <a:t>النقطة</a:t>
            </a:r>
            <a:r>
              <a:rPr lang="en-US" sz="3400" b="1" dirty="0" smtClean="0">
                <a:solidFill>
                  <a:srgbClr val="C00000"/>
                </a:solidFill>
                <a:effectLst>
                  <a:outerShdw blurRad="38100" dist="38100" dir="2700000" algn="tl">
                    <a:srgbClr val="000000">
                      <a:alpha val="43137"/>
                    </a:srgbClr>
                  </a:outerShdw>
                </a:effectLst>
              </a:rPr>
              <a:t>(E) </a:t>
            </a:r>
            <a:r>
              <a:rPr lang="ar-EG" sz="3400" b="1" dirty="0" smtClean="0">
                <a:solidFill>
                  <a:srgbClr val="C00000"/>
                </a:solidFill>
                <a:effectLst>
                  <a:outerShdw blurRad="38100" dist="38100" dir="2700000" algn="tl">
                    <a:srgbClr val="000000">
                      <a:alpha val="43137"/>
                    </a:srgbClr>
                  </a:outerShdw>
                </a:effectLst>
              </a:rPr>
              <a:t> فإن </a:t>
            </a:r>
            <a:r>
              <a:rPr lang="ar-EG" sz="3400" b="1" dirty="0">
                <a:solidFill>
                  <a:srgbClr val="C00000"/>
                </a:solidFill>
                <a:effectLst>
                  <a:outerShdw blurRad="38100" dist="38100" dir="2700000" algn="tl">
                    <a:srgbClr val="000000">
                      <a:alpha val="43137"/>
                    </a:srgbClr>
                  </a:outerShdw>
                </a:effectLst>
              </a:rPr>
              <a:t>العينة يمكنها استعادة أبعادها الأصلية </a:t>
            </a:r>
            <a:r>
              <a:rPr lang="ar-EG" sz="3400" b="1" dirty="0" smtClean="0">
                <a:solidFill>
                  <a:srgbClr val="C00000"/>
                </a:solidFill>
                <a:effectLst>
                  <a:outerShdw blurRad="38100" dist="38100" dir="2700000" algn="tl">
                    <a:srgbClr val="000000">
                      <a:alpha val="43137"/>
                    </a:srgbClr>
                  </a:outerShdw>
                </a:effectLst>
              </a:rPr>
              <a:t>بعد </a:t>
            </a:r>
            <a:r>
              <a:rPr lang="ar-EG" sz="3400" b="1" dirty="0">
                <a:solidFill>
                  <a:srgbClr val="C00000"/>
                </a:solidFill>
                <a:effectLst>
                  <a:outerShdw blurRad="38100" dist="38100" dir="2700000" algn="tl">
                    <a:srgbClr val="000000">
                      <a:alpha val="43137"/>
                    </a:srgbClr>
                  </a:outerShdw>
                </a:effectLst>
              </a:rPr>
              <a:t>إزالة </a:t>
            </a:r>
            <a:r>
              <a:rPr lang="ar-EG" sz="3400" b="1" dirty="0" smtClean="0">
                <a:solidFill>
                  <a:srgbClr val="C00000"/>
                </a:solidFill>
                <a:effectLst>
                  <a:outerShdw blurRad="38100" dist="38100" dir="2700000" algn="tl">
                    <a:srgbClr val="000000">
                      <a:alpha val="43137"/>
                    </a:srgbClr>
                  </a:outerShdw>
                </a:effectLst>
              </a:rPr>
              <a:t>الحمل وهذا </a:t>
            </a:r>
            <a:r>
              <a:rPr lang="ar-EG" sz="3400" b="1" dirty="0">
                <a:solidFill>
                  <a:srgbClr val="C00000"/>
                </a:solidFill>
                <a:effectLst>
                  <a:outerShdw blurRad="38100" dist="38100" dir="2700000" algn="tl">
                    <a:srgbClr val="000000">
                      <a:alpha val="43137"/>
                    </a:srgbClr>
                  </a:outerShdw>
                </a:effectLst>
              </a:rPr>
              <a:t>يعني ان العينة تكون في مرحلة المرونة إلى ما قبل </a:t>
            </a:r>
            <a:r>
              <a:rPr lang="ar-EG" sz="3400" b="1" dirty="0" smtClean="0">
                <a:solidFill>
                  <a:srgbClr val="C00000"/>
                </a:solidFill>
                <a:effectLst>
                  <a:outerShdw blurRad="38100" dist="38100" dir="2700000" algn="tl">
                    <a:srgbClr val="000000">
                      <a:alpha val="43137"/>
                    </a:srgbClr>
                  </a:outerShdw>
                </a:effectLst>
              </a:rPr>
              <a:t>النقطة </a:t>
            </a:r>
            <a:r>
              <a:rPr lang="en-US" sz="3400" b="1" dirty="0" smtClean="0">
                <a:solidFill>
                  <a:srgbClr val="C00000"/>
                </a:solidFill>
                <a:effectLst>
                  <a:outerShdw blurRad="38100" dist="38100" dir="2700000" algn="tl">
                    <a:srgbClr val="000000">
                      <a:alpha val="43137"/>
                    </a:srgbClr>
                  </a:outerShdw>
                </a:effectLst>
              </a:rPr>
              <a:t>(E)</a:t>
            </a:r>
            <a:r>
              <a:rPr lang="ar-EG" sz="3400" b="1" dirty="0" smtClean="0">
                <a:solidFill>
                  <a:srgbClr val="C00000"/>
                </a:solidFill>
                <a:effectLst>
                  <a:outerShdw blurRad="38100" dist="38100" dir="2700000" algn="tl">
                    <a:srgbClr val="000000">
                      <a:alpha val="43137"/>
                    </a:srgbClr>
                  </a:outerShdw>
                </a:effectLst>
              </a:rPr>
              <a:t>. لذا فإن حد </a:t>
            </a:r>
            <a:r>
              <a:rPr lang="ar-EG" sz="3400" b="1" dirty="0">
                <a:solidFill>
                  <a:srgbClr val="C00000"/>
                </a:solidFill>
                <a:effectLst>
                  <a:outerShdw blurRad="38100" dist="38100" dir="2700000" algn="tl">
                    <a:srgbClr val="000000">
                      <a:alpha val="43137"/>
                    </a:srgbClr>
                  </a:outerShdw>
                </a:effectLst>
              </a:rPr>
              <a:t>المرونة </a:t>
            </a:r>
            <a:r>
              <a:rPr lang="ar-EG" sz="3400" b="1" dirty="0" smtClean="0">
                <a:solidFill>
                  <a:srgbClr val="C00000"/>
                </a:solidFill>
                <a:effectLst>
                  <a:outerShdw blurRad="38100" dist="38100" dir="2700000" algn="tl">
                    <a:srgbClr val="000000">
                      <a:alpha val="43137"/>
                    </a:srgbClr>
                  </a:outerShdw>
                </a:effectLst>
              </a:rPr>
              <a:t>يعرف </a:t>
            </a:r>
            <a:r>
              <a:rPr lang="ar-EG" sz="3400" b="1" dirty="0">
                <a:solidFill>
                  <a:srgbClr val="C00000"/>
                </a:solidFill>
                <a:effectLst>
                  <a:outerShdw blurRad="38100" dist="38100" dir="2700000" algn="tl">
                    <a:srgbClr val="000000">
                      <a:alpha val="43137"/>
                    </a:srgbClr>
                  </a:outerShdw>
                </a:effectLst>
              </a:rPr>
              <a:t>بأنه أقصى إجهاد تتحمله المادة دون أن يحدث بها تشكل دائم. </a:t>
            </a:r>
            <a:endParaRPr lang="en-US" sz="3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1310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المقاومة عند نقطة الخضوع </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196752"/>
            <a:ext cx="7200799" cy="4801314"/>
          </a:xfrm>
          <a:prstGeom prst="rect">
            <a:avLst/>
          </a:prstGeom>
        </p:spPr>
        <p:txBody>
          <a:bodyPr wrap="square">
            <a:spAutoFit/>
          </a:bodyPr>
          <a:lstStyle/>
          <a:p>
            <a:pPr algn="just">
              <a:lnSpc>
                <a:spcPct val="150000"/>
              </a:lnSpc>
            </a:pPr>
            <a:r>
              <a:rPr lang="ar-EG" sz="3400" b="1" dirty="0">
                <a:solidFill>
                  <a:srgbClr val="C00000"/>
                </a:solidFill>
                <a:effectLst>
                  <a:outerShdw blurRad="38100" dist="38100" dir="2700000" algn="tl">
                    <a:srgbClr val="000000">
                      <a:alpha val="43137"/>
                    </a:srgbClr>
                  </a:outerShdw>
                </a:effectLst>
              </a:rPr>
              <a:t>يعرف الإجهاد عند نقطة الخضوع بانه أقصى إجهاد ينتج عنه إستطالة في المادة دون ان يصاحبه زيادة في الحمل. فعندما تتعرض المادة لإجهاد بعد </a:t>
            </a:r>
            <a:r>
              <a:rPr lang="ar-EG" sz="3400" b="1" dirty="0" smtClean="0">
                <a:solidFill>
                  <a:srgbClr val="C00000"/>
                </a:solidFill>
                <a:effectLst>
                  <a:outerShdw blurRad="38100" dist="38100" dir="2700000" algn="tl">
                    <a:srgbClr val="000000">
                      <a:alpha val="43137"/>
                    </a:srgbClr>
                  </a:outerShdw>
                </a:effectLst>
              </a:rPr>
              <a:t>النقطة</a:t>
            </a:r>
            <a:r>
              <a:rPr lang="en-US" sz="3400" b="1" dirty="0" smtClean="0">
                <a:solidFill>
                  <a:srgbClr val="C00000"/>
                </a:solidFill>
                <a:effectLst>
                  <a:outerShdw blurRad="38100" dist="38100" dir="2700000" algn="tl">
                    <a:srgbClr val="000000">
                      <a:alpha val="43137"/>
                    </a:srgbClr>
                  </a:outerShdw>
                </a:effectLst>
              </a:rPr>
              <a:t>(E</a:t>
            </a:r>
            <a:r>
              <a:rPr lang="en-US" sz="3400" b="1" dirty="0">
                <a:solidFill>
                  <a:srgbClr val="C00000"/>
                </a:solidFill>
                <a:effectLst>
                  <a:outerShdw blurRad="38100" dist="38100" dir="2700000" algn="tl">
                    <a:srgbClr val="000000">
                      <a:alpha val="43137"/>
                    </a:srgbClr>
                  </a:outerShdw>
                </a:effectLst>
              </a:rPr>
              <a:t>) </a:t>
            </a:r>
            <a:r>
              <a:rPr lang="ar-EG" sz="3400" b="1" dirty="0" smtClean="0">
                <a:solidFill>
                  <a:srgbClr val="C00000"/>
                </a:solidFill>
                <a:effectLst>
                  <a:outerShdw blurRad="38100" dist="38100" dir="2700000" algn="tl">
                    <a:srgbClr val="000000">
                      <a:alpha val="43137"/>
                    </a:srgbClr>
                  </a:outerShdw>
                </a:effectLst>
              </a:rPr>
              <a:t> في </a:t>
            </a:r>
            <a:r>
              <a:rPr lang="ar-EG" sz="3400" b="1" dirty="0">
                <a:solidFill>
                  <a:srgbClr val="C00000"/>
                </a:solidFill>
                <a:effectLst>
                  <a:outerShdw blurRad="38100" dist="38100" dir="2700000" algn="tl">
                    <a:srgbClr val="000000">
                      <a:alpha val="43137"/>
                    </a:srgbClr>
                  </a:outerShdw>
                </a:effectLst>
              </a:rPr>
              <a:t>المنحنى السابق ، فإن المادة يحدث لها تشكل يطلق عليه التشكل اللدن </a:t>
            </a:r>
            <a:r>
              <a:rPr lang="ar-EG" sz="3400" b="1" dirty="0" smtClean="0">
                <a:solidFill>
                  <a:srgbClr val="C00000"/>
                </a:solidFill>
                <a:effectLst>
                  <a:outerShdw blurRad="38100" dist="38100" dir="2700000" algn="tl">
                    <a:srgbClr val="000000">
                      <a:alpha val="43137"/>
                    </a:srgbClr>
                  </a:outerShdw>
                </a:effectLst>
              </a:rPr>
              <a:t>وتدخل </a:t>
            </a:r>
            <a:r>
              <a:rPr lang="ar-EG" sz="3400" b="1" dirty="0">
                <a:solidFill>
                  <a:srgbClr val="C00000"/>
                </a:solidFill>
                <a:effectLst>
                  <a:outerShdw blurRad="38100" dist="38100" dir="2700000" algn="tl">
                    <a:srgbClr val="000000">
                      <a:alpha val="43137"/>
                    </a:srgbClr>
                  </a:outerShdw>
                </a:effectLst>
              </a:rPr>
              <a:t>المادة في مرحلة تسمى مرحلة </a:t>
            </a:r>
            <a:r>
              <a:rPr lang="ar-EG" sz="3400" b="1" dirty="0" smtClean="0">
                <a:solidFill>
                  <a:srgbClr val="C00000"/>
                </a:solidFill>
                <a:effectLst>
                  <a:outerShdw blurRad="38100" dist="38100" dir="2700000" algn="tl">
                    <a:srgbClr val="000000">
                      <a:alpha val="43137"/>
                    </a:srgbClr>
                  </a:outerShdw>
                </a:effectLst>
              </a:rPr>
              <a:t>الخضوع</a:t>
            </a:r>
            <a:endParaRPr lang="en-US" sz="3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5762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fontScale="90000"/>
          </a:bodyPr>
          <a:lstStyle/>
          <a:p>
            <a:pPr marL="182880" algn="ctr"/>
            <a:r>
              <a:rPr lang="ar-EG" sz="6000" b="1" u="sng" dirty="0">
                <a:solidFill>
                  <a:srgbClr val="C00000"/>
                </a:solidFill>
                <a:effectLst>
                  <a:outerShdw blurRad="38100" dist="38100" dir="2700000" algn="tl">
                    <a:srgbClr val="000000">
                      <a:alpha val="43137"/>
                    </a:srgbClr>
                  </a:outerShdw>
                </a:effectLst>
                <a:cs typeface="Simple Bold Jut Out" pitchFamily="2" charset="-78"/>
              </a:rPr>
              <a:t>المقاومة عند نقطة الشد الأقصى </a:t>
            </a:r>
            <a:endParaRPr lang="ar-EG" sz="4800" b="1" u="sng" dirty="0">
              <a:solidFill>
                <a:srgbClr val="C00000"/>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83553" y="1196752"/>
            <a:ext cx="7200799" cy="5147115"/>
          </a:xfrm>
          <a:prstGeom prst="rect">
            <a:avLst/>
          </a:prstGeom>
        </p:spPr>
        <p:txBody>
          <a:bodyPr wrap="square">
            <a:spAutoFit/>
          </a:bodyPr>
          <a:lstStyle/>
          <a:p>
            <a:pPr algn="just">
              <a:lnSpc>
                <a:spcPct val="130000"/>
              </a:lnSpc>
            </a:pPr>
            <a:r>
              <a:rPr lang="ar-EG" sz="3200" b="1" dirty="0">
                <a:solidFill>
                  <a:srgbClr val="C00000"/>
                </a:solidFill>
                <a:effectLst>
                  <a:outerShdw blurRad="38100" dist="38100" dir="2700000" algn="tl">
                    <a:srgbClr val="000000">
                      <a:alpha val="43137"/>
                    </a:srgbClr>
                  </a:outerShdw>
                </a:effectLst>
              </a:rPr>
              <a:t>في المنحنى السابق بعد النقطة </a:t>
            </a:r>
            <a:r>
              <a:rPr lang="en-US" sz="3200" b="1" dirty="0" smtClean="0">
                <a:solidFill>
                  <a:srgbClr val="C00000"/>
                </a:solidFill>
                <a:effectLst>
                  <a:outerShdw blurRad="38100" dist="38100" dir="2700000" algn="tl">
                    <a:srgbClr val="000000">
                      <a:alpha val="43137"/>
                    </a:srgbClr>
                  </a:outerShdw>
                </a:effectLst>
              </a:rPr>
              <a:t>(Y</a:t>
            </a:r>
            <a:r>
              <a:rPr lang="en-US" sz="3200" b="1" baseline="-25000" dirty="0" smtClean="0">
                <a:solidFill>
                  <a:srgbClr val="C00000"/>
                </a:solidFill>
                <a:effectLst>
                  <a:outerShdw blurRad="38100" dist="38100" dir="2700000" algn="tl">
                    <a:srgbClr val="000000">
                      <a:alpha val="43137"/>
                    </a:srgbClr>
                  </a:outerShdw>
                </a:effectLst>
              </a:rPr>
              <a:t>2</a:t>
            </a:r>
            <a:r>
              <a:rPr lang="en-US" sz="3200" b="1" dirty="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 يحدث </a:t>
            </a:r>
            <a:r>
              <a:rPr lang="ar-EG" sz="3200" b="1" dirty="0">
                <a:solidFill>
                  <a:srgbClr val="C00000"/>
                </a:solidFill>
                <a:effectLst>
                  <a:outerShdw blurRad="38100" dist="38100" dir="2700000" algn="tl">
                    <a:srgbClr val="000000">
                      <a:alpha val="43137"/>
                    </a:srgbClr>
                  </a:outerShdw>
                </a:effectLst>
              </a:rPr>
              <a:t>زيادة في مقدار التشكل اللدن وتصبح المادة أكثر صلادة وترجع تلك الصلادة في المادة إلى مايطلق عليه التصلد الإنفعالي </a:t>
            </a:r>
            <a:r>
              <a:rPr lang="ar-EG" sz="3200" b="1" dirty="0" smtClean="0">
                <a:solidFill>
                  <a:srgbClr val="C00000"/>
                </a:solidFill>
                <a:effectLst>
                  <a:outerShdw blurRad="38100" dist="38100" dir="2700000" algn="tl">
                    <a:srgbClr val="000000">
                      <a:alpha val="43137"/>
                    </a:srgbClr>
                  </a:outerShdw>
                </a:effectLst>
              </a:rPr>
              <a:t>وتتطلب </a:t>
            </a:r>
            <a:r>
              <a:rPr lang="ar-EG" sz="3200" b="1" dirty="0">
                <a:solidFill>
                  <a:srgbClr val="C00000"/>
                </a:solidFill>
                <a:effectLst>
                  <a:outerShdw blurRad="38100" dist="38100" dir="2700000" algn="tl">
                    <a:srgbClr val="000000">
                      <a:alpha val="43137"/>
                    </a:srgbClr>
                  </a:outerShdw>
                </a:effectLst>
              </a:rPr>
              <a:t>المادة في تلك المرحلة حمل عالي جدا لإحداث تشكل بها. وباستمرار تعرض المادة للحمل فإن الإجهاد المتولد عن هذا الحمل يصل إلى أقصى قيمة له عند النقطة </a:t>
            </a:r>
            <a:r>
              <a:rPr lang="en-US" sz="3200" b="1" dirty="0" smtClean="0">
                <a:solidFill>
                  <a:srgbClr val="C00000"/>
                </a:solidFill>
                <a:effectLst>
                  <a:outerShdw blurRad="38100" dist="38100" dir="2700000" algn="tl">
                    <a:srgbClr val="000000">
                      <a:alpha val="43137"/>
                    </a:srgbClr>
                  </a:outerShdw>
                </a:effectLst>
              </a:rPr>
              <a:t>(U</a:t>
            </a:r>
            <a:r>
              <a:rPr lang="en-US" sz="3200" b="1" dirty="0">
                <a:solidFill>
                  <a:srgbClr val="C00000"/>
                </a:solidFill>
                <a:effectLst>
                  <a:outerShdw blurRad="38100" dist="38100" dir="2700000" algn="tl">
                    <a:srgbClr val="000000">
                      <a:alpha val="43137"/>
                    </a:srgbClr>
                  </a:outerShdw>
                </a:effectLst>
              </a:rPr>
              <a:t>) </a:t>
            </a:r>
            <a:r>
              <a:rPr lang="ar-EG" sz="3200" b="1" dirty="0" smtClean="0">
                <a:solidFill>
                  <a:srgbClr val="C00000"/>
                </a:solidFill>
                <a:effectLst>
                  <a:outerShdw blurRad="38100" dist="38100" dir="2700000" algn="tl">
                    <a:srgbClr val="000000">
                      <a:alpha val="43137"/>
                    </a:srgbClr>
                  </a:outerShdw>
                </a:effectLst>
              </a:rPr>
              <a:t> والتي </a:t>
            </a:r>
            <a:r>
              <a:rPr lang="ar-EG" sz="3200" b="1" dirty="0">
                <a:solidFill>
                  <a:srgbClr val="C00000"/>
                </a:solidFill>
                <a:effectLst>
                  <a:outerShdw blurRad="38100" dist="38100" dir="2700000" algn="tl">
                    <a:srgbClr val="000000">
                      <a:alpha val="43137"/>
                    </a:srgbClr>
                  </a:outerShdw>
                </a:effectLst>
              </a:rPr>
              <a:t>يطلق عليها نقطة أقصى إجهاد للمادة في إختبار الشد. </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9658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9584</TotalTime>
  <Words>2416</Words>
  <Application>Microsoft Office PowerPoint</Application>
  <PresentationFormat>On-screen Show (4:3)</PresentationFormat>
  <Paragraphs>234</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Solstice</vt:lpstr>
      <vt:lpstr>المحاضرة الثالثة المواد الهندسية</vt:lpstr>
      <vt:lpstr>منحنيات(الإجهاد – الإنفعال)</vt:lpstr>
      <vt:lpstr>العينة القياسية لجهاز إختبار الشد</vt:lpstr>
      <vt:lpstr>منحني العلاقة بين الإجهاد والإنفعال</vt:lpstr>
      <vt:lpstr>حد التناسب</vt:lpstr>
      <vt:lpstr>معامل المرونة</vt:lpstr>
      <vt:lpstr>حد المرونة</vt:lpstr>
      <vt:lpstr>المقاومة عند نقطة الخضوع </vt:lpstr>
      <vt:lpstr>المقاومة عند نقطة الشد الأقصى </vt:lpstr>
      <vt:lpstr>نسبة الإستطالة</vt:lpstr>
      <vt:lpstr>نسبة التناقص في المساحة </vt:lpstr>
      <vt:lpstr>الخصائص الميكانيكية للمواد الهندسية</vt:lpstr>
      <vt:lpstr>المقاومة Strength</vt:lpstr>
      <vt:lpstr>المرونة Elasticity</vt:lpstr>
      <vt:lpstr>اللدونة Plasticity</vt:lpstr>
      <vt:lpstr>الصلابة Stiffness or Rigidity</vt:lpstr>
      <vt:lpstr>الرجوعية Resilience</vt:lpstr>
      <vt:lpstr>معامل الرجوعية Modulus Resilience</vt:lpstr>
      <vt:lpstr>المتانة Toughness</vt:lpstr>
      <vt:lpstr>معامل المتانة Modulus of Toughness</vt:lpstr>
      <vt:lpstr>القابلية للطرق Malleability</vt:lpstr>
      <vt:lpstr>المطيلية Ductility</vt:lpstr>
      <vt:lpstr>القصافة Brittleness</vt:lpstr>
      <vt:lpstr>الصلادة Hardness</vt:lpstr>
      <vt:lpstr>طرق قياس الصلادة</vt:lpstr>
      <vt:lpstr>الحديد الزهر Cast Iron</vt:lpstr>
      <vt:lpstr>أسس تصنيف الحديد الزهر</vt:lpstr>
      <vt:lpstr>النظام الثنائي في تسمية الحديد الصلب هندسيا</vt:lpstr>
      <vt:lpstr>الصلب المسمى هندسيا عن طريق المقاومة للشد </vt:lpstr>
      <vt:lpstr>تسمية الصلب الكربوني </vt:lpstr>
      <vt:lpstr>تسمية صلب القطع الحر الغير سبائكي </vt:lpstr>
      <vt:lpstr>تسمية سبائك الصلب</vt:lpstr>
      <vt:lpstr>تسمية سبائك الصلب العالي</vt:lpstr>
      <vt:lpstr>أهم أجزاء الآلات المستخدم الصلب الكربوني في تصنيعها</vt:lpstr>
      <vt:lpstr>مؤشرات إختيار عناصر سبائك الصلب</vt:lpstr>
      <vt:lpstr>المعايير العالمية للمواد الحديدية</vt:lpstr>
      <vt:lpstr>المعالجات الحرارية للصلب </vt:lpstr>
      <vt:lpstr>حالات التقسية للصلب </vt:lpstr>
      <vt:lpstr>نوعين من الصلب المسبوك الأكثر استخداما في التطبيقات الهندسية</vt:lpstr>
      <vt:lpstr>سبائك الألومنيوم وخصائصها</vt:lpstr>
      <vt:lpstr>نظام التسمية لسبائك الألومنيوم</vt:lpstr>
      <vt:lpstr>سبائك النحاس وأنواعها</vt:lpstr>
      <vt:lpstr>الزحف Creep</vt:lpstr>
      <vt:lpstr>المنحنى المثالي للزحف</vt:lpstr>
      <vt:lpstr>عوامل إختيار المادة</vt:lpstr>
      <vt:lpstr>خطوات طريقة نقطة الترجيح</vt:lpstr>
      <vt:lpstr>خطوات طريقة نقطة الترجيح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الاحتكاك FIRECTION</dc:title>
  <dc:creator>tasneem</dc:creator>
  <cp:lastModifiedBy>MAKKA</cp:lastModifiedBy>
  <cp:revision>166</cp:revision>
  <cp:lastPrinted>2019-07-07T03:01:33Z</cp:lastPrinted>
  <dcterms:created xsi:type="dcterms:W3CDTF">2018-11-14T20:09:54Z</dcterms:created>
  <dcterms:modified xsi:type="dcterms:W3CDTF">2020-11-15T20:00:37Z</dcterms:modified>
</cp:coreProperties>
</file>